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0" r:id="rId4"/>
    <p:sldId id="277" r:id="rId5"/>
    <p:sldId id="278" r:id="rId6"/>
    <p:sldId id="279" r:id="rId7"/>
    <p:sldId id="28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2" r:id="rId18"/>
    <p:sldId id="273" r:id="rId19"/>
    <p:sldId id="276" r:id="rId20"/>
    <p:sldId id="266" r:id="rId21"/>
    <p:sldId id="267" r:id="rId22"/>
    <p:sldId id="268" r:id="rId23"/>
    <p:sldId id="269" r:id="rId24"/>
    <p:sldId id="258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5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3FF9-F96C-453C-BB16-05B2C9A0E1D5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BE0DA-932F-4B3F-90FB-0817AEE0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6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dabbor.org/?page=quran&amp;SID=90&amp;AID=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Eslim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304800"/>
            <a:ext cx="6019800" cy="6019800"/>
          </a:xfrm>
          <a:noFill/>
          <a:ln/>
        </p:spPr>
      </p:pic>
      <p:pic>
        <p:nvPicPr>
          <p:cNvPr id="7" name="Picture 12" descr="Untitled-1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992" y="1676401"/>
            <a:ext cx="1905000" cy="259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1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9" y="347730"/>
            <a:ext cx="11642501" cy="3966693"/>
          </a:xfrm>
        </p:spPr>
        <p:txBody>
          <a:bodyPr>
            <a:noAutofit/>
          </a:bodyPr>
          <a:lstStyle/>
          <a:p>
            <a:pPr rtl="1"/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شهريار: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ar-SA" sz="3200" b="1" dirty="0" smtClean="0">
                <a:cs typeface="B Zar" panose="00000400000000000000" pitchFamily="2" charset="-78"/>
              </a:rPr>
              <a:t>در گريه ی جنين گَهِ زادن تأمّلي </a:t>
            </a:r>
            <a:r>
              <a:rPr lang="fa-IR" sz="3200" b="1" dirty="0" smtClean="0">
                <a:cs typeface="B Zar" panose="00000400000000000000" pitchFamily="2" charset="-78"/>
              </a:rPr>
              <a:t>     </a:t>
            </a:r>
            <a:r>
              <a:rPr lang="ar-SA" sz="3200" b="1" dirty="0" smtClean="0">
                <a:cs typeface="B Zar" panose="00000400000000000000" pitchFamily="2" charset="-78"/>
              </a:rPr>
              <a:t>پيداست متن  نامه ز عنوان زندگي</a:t>
            </a:r>
            <a:r>
              <a:rPr lang="fa-IR" sz="3200" b="1" dirty="0" smtClean="0">
                <a:cs typeface="B Zar" panose="00000400000000000000" pitchFamily="2" charset="-78"/>
              </a:rPr>
              <a:t/>
            </a:r>
            <a:br>
              <a:rPr lang="fa-IR" sz="3200" b="1" dirty="0" smtClean="0">
                <a:cs typeface="B Zar" panose="00000400000000000000" pitchFamily="2" charset="-78"/>
              </a:rPr>
            </a:br>
            <a:r>
              <a:rPr lang="fa-IR" sz="3200" b="1" dirty="0">
                <a:cs typeface="B Zar" panose="00000400000000000000" pitchFamily="2" charset="-78"/>
              </a:rPr>
              <a:t/>
            </a:r>
            <a:br>
              <a:rPr lang="fa-IR" sz="3200" b="1" dirty="0">
                <a:cs typeface="B Zar" panose="00000400000000000000" pitchFamily="2" charset="-78"/>
              </a:rPr>
            </a:br>
            <a:r>
              <a:rPr lang="en-US" sz="3200" b="1" dirty="0" smtClean="0">
                <a:cs typeface="B Zar" panose="00000400000000000000" pitchFamily="2" charset="-78"/>
              </a:rPr>
              <a:t/>
            </a:r>
            <a:br>
              <a:rPr lang="en-US" sz="3200" b="1" dirty="0" smtClean="0">
                <a:cs typeface="B Zar" panose="00000400000000000000" pitchFamily="2" charset="-78"/>
              </a:rPr>
            </a:br>
            <a:r>
              <a:rPr lang="ar-SA" sz="3200" b="1" dirty="0" smtClean="0">
                <a:cs typeface="B Zar" panose="00000400000000000000" pitchFamily="2" charset="-78"/>
              </a:rPr>
              <a:t> </a:t>
            </a:r>
            <a:r>
              <a:rPr lang="en-US" sz="3200" b="1" dirty="0" smtClean="0">
                <a:cs typeface="B Zar" panose="00000400000000000000" pitchFamily="2" charset="-78"/>
              </a:rPr>
              <a:t/>
            </a:r>
            <a:br>
              <a:rPr lang="en-US" sz="3200" b="1" dirty="0" smtClean="0">
                <a:cs typeface="B Zar" panose="00000400000000000000" pitchFamily="2" charset="-78"/>
              </a:rPr>
            </a:b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صائب تبریزی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:</a:t>
            </a:r>
            <a:r>
              <a:rPr lang="en-US" sz="3200" b="1" dirty="0" smtClean="0">
                <a:cs typeface="B Zar" panose="00000400000000000000" pitchFamily="2" charset="-78"/>
              </a:rPr>
              <a:t/>
            </a:r>
            <a:br>
              <a:rPr lang="en-US" sz="3200" b="1" dirty="0" smtClean="0">
                <a:cs typeface="B Zar" panose="00000400000000000000" pitchFamily="2" charset="-78"/>
              </a:rPr>
            </a:br>
            <a:r>
              <a:rPr lang="ar-SA" sz="3200" b="1" dirty="0" smtClean="0">
                <a:cs typeface="B Zar" panose="00000400000000000000" pitchFamily="2" charset="-78"/>
              </a:rPr>
              <a:t>صبر بر جور فلك كن تا برآئي رو سفيد</a:t>
            </a:r>
            <a:r>
              <a:rPr lang="fa-IR" sz="3200" b="1" dirty="0" smtClean="0">
                <a:cs typeface="B Zar" panose="00000400000000000000" pitchFamily="2" charset="-78"/>
              </a:rPr>
              <a:t>        </a:t>
            </a:r>
            <a:r>
              <a:rPr lang="ar-SA" sz="3200" b="1" dirty="0" smtClean="0">
                <a:cs typeface="B Zar" panose="00000400000000000000" pitchFamily="2" charset="-78"/>
              </a:rPr>
              <a:t>دانه چون در آسيا افتد تحمّل بايدش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171" y="4071349"/>
            <a:ext cx="10178143" cy="2372993"/>
          </a:xfrm>
        </p:spPr>
        <p:txBody>
          <a:bodyPr>
            <a:normAutofit/>
          </a:bodyPr>
          <a:lstStyle/>
          <a:p>
            <a:pPr rtl="1"/>
            <a:r>
              <a:rPr lang="ar-SA" sz="3300" b="1" dirty="0">
                <a:solidFill>
                  <a:srgbClr val="FF0000"/>
                </a:solidFill>
                <a:cs typeface="B Zar" panose="00000400000000000000" pitchFamily="2" charset="-78"/>
              </a:rPr>
              <a:t>سعدی :</a:t>
            </a:r>
            <a:endParaRPr lang="en-US" sz="3300" b="1" dirty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rtl="1"/>
            <a:endParaRPr lang="en-US" sz="3300" b="1" dirty="0">
              <a:cs typeface="B Zar" panose="00000400000000000000" pitchFamily="2" charset="-78"/>
            </a:endParaRPr>
          </a:p>
          <a:p>
            <a:pPr rtl="1"/>
            <a:r>
              <a:rPr lang="ar-SA" sz="3300" b="1" dirty="0">
                <a:cs typeface="B Zar" panose="00000400000000000000" pitchFamily="2" charset="-78"/>
              </a:rPr>
              <a:t>همه عمر سختی کشیده است سعدی</a:t>
            </a:r>
            <a:endParaRPr lang="en-US" sz="3300" b="1" dirty="0">
              <a:cs typeface="B Zar" panose="00000400000000000000" pitchFamily="2" charset="-78"/>
            </a:endParaRPr>
          </a:p>
          <a:p>
            <a:pPr rtl="1"/>
            <a:r>
              <a:rPr lang="ar-SA" sz="3300" b="1" dirty="0">
                <a:cs typeface="B Zar" panose="00000400000000000000" pitchFamily="2" charset="-78"/>
              </a:rPr>
              <a:t>که نامش برآمد به شیرین زبانی</a:t>
            </a:r>
            <a:endParaRPr lang="en-US" sz="3300" b="1" dirty="0"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4786"/>
          </a:xfrm>
        </p:spPr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در سخن بزرگان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5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780" y="373488"/>
            <a:ext cx="10105623" cy="6123904"/>
          </a:xfrm>
        </p:spPr>
        <p:txBody>
          <a:bodyPr>
            <a:noAutofit/>
          </a:bodyPr>
          <a:lstStyle/>
          <a:p>
            <a:pPr rtl="1"/>
            <a:r>
              <a:rPr lang="ar-SA" sz="3200" b="1" dirty="0">
                <a:solidFill>
                  <a:srgbClr val="C00000"/>
                </a:solidFill>
                <a:cs typeface="B Zar" panose="00000400000000000000" pitchFamily="2" charset="-78"/>
              </a:rPr>
              <a:t>ناپلئون</a:t>
            </a:r>
            <a:r>
              <a:rPr lang="ar-SA" sz="3200" b="1" dirty="0">
                <a:cs typeface="B Zar" panose="00000400000000000000" pitchFamily="2" charset="-78"/>
              </a:rPr>
              <a:t> </a:t>
            </a:r>
            <a:r>
              <a:rPr lang="ar-SA" sz="3200" b="1" dirty="0">
                <a:solidFill>
                  <a:srgbClr val="002060"/>
                </a:solidFill>
                <a:cs typeface="B Zar" panose="00000400000000000000" pitchFamily="2" charset="-78"/>
              </a:rPr>
              <a:t>می گوید</a:t>
            </a:r>
            <a:r>
              <a:rPr lang="ar-SA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:</a:t>
            </a:r>
            <a:r>
              <a:rPr lang="fa-IR" sz="3200" b="1" dirty="0" smtClean="0">
                <a:cs typeface="B Zar" panose="00000400000000000000" pitchFamily="2" charset="-78"/>
              </a:rPr>
              <a:t/>
            </a:r>
            <a:br>
              <a:rPr lang="fa-IR" sz="3200" b="1" dirty="0" smtClean="0">
                <a:cs typeface="B Zar" panose="00000400000000000000" pitchFamily="2" charset="-78"/>
              </a:rPr>
            </a:br>
            <a:r>
              <a:rPr lang="ar-SA" sz="3200" b="1" dirty="0" smtClean="0">
                <a:cs typeface="B Zar" panose="00000400000000000000" pitchFamily="2" charset="-78"/>
              </a:rPr>
              <a:t> </a:t>
            </a:r>
            <a:r>
              <a:rPr lang="ar-SA" sz="3200" b="1" dirty="0">
                <a:cs typeface="B Zar" panose="00000400000000000000" pitchFamily="2" charset="-78"/>
              </a:rPr>
              <a:t>(شداید و آلام، هوش انسان را تیزتر و حاصل خیزتر می سازد.)</a:t>
            </a:r>
            <a:r>
              <a:rPr lang="en-US" sz="3200" b="1" dirty="0">
                <a:cs typeface="B Zar" panose="00000400000000000000" pitchFamily="2" charset="-78"/>
              </a:rPr>
              <a:t/>
            </a:r>
            <a:br>
              <a:rPr lang="en-US" sz="3200" b="1" dirty="0">
                <a:cs typeface="B Zar" panose="00000400000000000000" pitchFamily="2" charset="-78"/>
              </a:rPr>
            </a:br>
            <a:r>
              <a:rPr lang="ar-SA" sz="3200" b="1" dirty="0">
                <a:cs typeface="B Zar" panose="00000400000000000000" pitchFamily="2" charset="-78"/>
              </a:rPr>
              <a:t> </a:t>
            </a:r>
            <a:r>
              <a:rPr lang="en-US" sz="3200" b="1" dirty="0">
                <a:cs typeface="B Zar" panose="00000400000000000000" pitchFamily="2" charset="-78"/>
              </a:rPr>
              <a:t/>
            </a:r>
            <a:br>
              <a:rPr lang="en-US" sz="3200" b="1" dirty="0">
                <a:cs typeface="B Zar" panose="00000400000000000000" pitchFamily="2" charset="-78"/>
              </a:rPr>
            </a:br>
            <a:r>
              <a:rPr lang="ar-SA" sz="3200" b="1" dirty="0">
                <a:cs typeface="B Zar" panose="00000400000000000000" pitchFamily="2" charset="-78"/>
              </a:rPr>
              <a:t> </a:t>
            </a:r>
            <a:r>
              <a:rPr lang="ar-SA" sz="3200" b="1" dirty="0">
                <a:solidFill>
                  <a:srgbClr val="C00000"/>
                </a:solidFill>
                <a:cs typeface="B Zar" panose="00000400000000000000" pitchFamily="2" charset="-78"/>
              </a:rPr>
              <a:t>فئودور 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داستایو</a:t>
            </a:r>
            <a:r>
              <a:rPr lang="fa-IR" sz="3200" b="1" dirty="0">
                <a:solidFill>
                  <a:srgbClr val="C00000"/>
                </a:solidFill>
                <a:cs typeface="B Zar" panose="00000400000000000000" pitchFamily="2" charset="-78"/>
              </a:rPr>
              <a:t>ف</a:t>
            </a:r>
            <a:r>
              <a:rPr lang="ar-SA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سکی </a:t>
            </a:r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ar-SA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نویسنده </a:t>
            </a:r>
            <a:r>
              <a:rPr lang="ar-SA" sz="3200" b="1" dirty="0">
                <a:solidFill>
                  <a:srgbClr val="002060"/>
                </a:solidFill>
                <a:cs typeface="B Zar" panose="00000400000000000000" pitchFamily="2" charset="-78"/>
              </a:rPr>
              <a:t>بزرگ روسی که زندگی بسیار دشواری داشته و می گوید: </a:t>
            </a:r>
            <a:r>
              <a:rPr lang="en-US" sz="3200" b="1" dirty="0">
                <a:cs typeface="B Zar" panose="00000400000000000000" pitchFamily="2" charset="-78"/>
              </a:rPr>
              <a:t/>
            </a:r>
            <a:br>
              <a:rPr lang="en-US" sz="3200" b="1" dirty="0">
                <a:cs typeface="B Zar" panose="00000400000000000000" pitchFamily="2" charset="-78"/>
              </a:rPr>
            </a:br>
            <a:r>
              <a:rPr lang="ar-SA" sz="3200" b="1" dirty="0">
                <a:cs typeface="B Zar" panose="00000400000000000000" pitchFamily="2" charset="-78"/>
              </a:rPr>
              <a:t>همواره واهمه دارم که اهلیت رنجهایم را نداشته باشم. «محنت» ها به واقع«محبّت» خداوند هستند اگر از منظری دقیق نگاه کنیم</a:t>
            </a:r>
            <a:r>
              <a:rPr lang="ar-SA" sz="3200" b="1" dirty="0" smtClean="0">
                <a:cs typeface="B Zar" panose="00000400000000000000" pitchFamily="2" charset="-78"/>
              </a:rPr>
              <a:t>.</a:t>
            </a:r>
            <a:r>
              <a:rPr lang="fa-IR" sz="3200" b="1" dirty="0" smtClean="0">
                <a:cs typeface="B Zar" panose="00000400000000000000" pitchFamily="2" charset="-78"/>
              </a:rPr>
              <a:t/>
            </a:r>
            <a:br>
              <a:rPr lang="fa-IR" sz="3200" b="1" dirty="0" smtClean="0">
                <a:cs typeface="B Zar" panose="00000400000000000000" pitchFamily="2" charset="-78"/>
              </a:rPr>
            </a:br>
            <a:r>
              <a:rPr lang="en-US" sz="3200" b="1" dirty="0">
                <a:cs typeface="B Zar" panose="00000400000000000000" pitchFamily="2" charset="-78"/>
              </a:rPr>
              <a:t/>
            </a:r>
            <a:br>
              <a:rPr lang="en-US" sz="3200" b="1" dirty="0">
                <a:cs typeface="B Zar" panose="00000400000000000000" pitchFamily="2" charset="-78"/>
              </a:rPr>
            </a:br>
            <a:r>
              <a:rPr lang="ar-SA" sz="3200" b="1" dirty="0">
                <a:solidFill>
                  <a:srgbClr val="C00000"/>
                </a:solidFill>
                <a:cs typeface="B Zar" panose="00000400000000000000" pitchFamily="2" charset="-78"/>
              </a:rPr>
              <a:t>مارسل پروست </a:t>
            </a:r>
            <a:r>
              <a:rPr lang="ar-SA" sz="3200" b="1" dirty="0">
                <a:solidFill>
                  <a:srgbClr val="002060"/>
                </a:solidFill>
                <a:cs typeface="B Zar" panose="00000400000000000000" pitchFamily="2" charset="-78"/>
              </a:rPr>
              <a:t>نویسنده معروف فرانسوی گوید</a:t>
            </a:r>
            <a:r>
              <a:rPr lang="ar-SA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:</a:t>
            </a:r>
            <a:r>
              <a:rPr lang="fa-IR" sz="3200" b="1" dirty="0" smtClean="0">
                <a:cs typeface="B Zar" panose="00000400000000000000" pitchFamily="2" charset="-78"/>
              </a:rPr>
              <a:t/>
            </a:r>
            <a:br>
              <a:rPr lang="fa-IR" sz="3200" b="1" dirty="0" smtClean="0">
                <a:cs typeface="B Zar" panose="00000400000000000000" pitchFamily="2" charset="-78"/>
              </a:rPr>
            </a:br>
            <a:r>
              <a:rPr lang="ar-SA" sz="3200" b="1" dirty="0" smtClean="0">
                <a:cs typeface="B Zar" panose="00000400000000000000" pitchFamily="2" charset="-78"/>
              </a:rPr>
              <a:t> </a:t>
            </a:r>
            <a:r>
              <a:rPr lang="ar-SA" sz="3200" b="1" dirty="0">
                <a:cs typeface="B Zar" panose="00000400000000000000" pitchFamily="2" charset="-78"/>
              </a:rPr>
              <a:t>همة هنر زیستن در این است که از پدیده‌ها و اشخاص که رنجمان می‌دهند به عنوان پلّه‌ای برای دستیابی به گونة خدایی آن سود جوئیم و اینگونه، هر روز زندگی را سرشار از حضور خداوند گردانیم. 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067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156" y="437881"/>
            <a:ext cx="10483402" cy="5177307"/>
          </a:xfrm>
        </p:spPr>
        <p:txBody>
          <a:bodyPr>
            <a:noAutofit/>
          </a:bodyPr>
          <a:lstStyle/>
          <a:p>
            <a:pPr rtl="1"/>
            <a:r>
              <a:rPr lang="ar-SA" sz="3600" b="1" dirty="0">
                <a:solidFill>
                  <a:srgbClr val="C00000"/>
                </a:solidFill>
                <a:cs typeface="B Zar" panose="00000400000000000000" pitchFamily="2" charset="-78"/>
              </a:rPr>
              <a:t>خواجه عبداله انصاری </a:t>
            </a:r>
            <a:r>
              <a:rPr lang="ar-SA" sz="3600" b="1" dirty="0">
                <a:cs typeface="B Zar" panose="00000400000000000000" pitchFamily="2" charset="-78"/>
              </a:rPr>
              <a:t>گوید: </a:t>
            </a:r>
            <a:r>
              <a:rPr lang="fa-IR" sz="3600" b="1" dirty="0" smtClean="0">
                <a:cs typeface="B Zar" panose="00000400000000000000" pitchFamily="2" charset="-78"/>
              </a:rPr>
              <a:t/>
            </a:r>
            <a:br>
              <a:rPr lang="fa-IR" sz="3600" b="1" dirty="0" smtClean="0">
                <a:cs typeface="B Zar" panose="00000400000000000000" pitchFamily="2" charset="-78"/>
              </a:rPr>
            </a:br>
            <a:r>
              <a:rPr lang="ar-SA" sz="3600" b="1" dirty="0" smtClean="0">
                <a:cs typeface="B Zar" panose="00000400000000000000" pitchFamily="2" charset="-78"/>
              </a:rPr>
              <a:t>الهی</a:t>
            </a:r>
            <a:r>
              <a:rPr lang="ar-SA" sz="3600" b="1" dirty="0">
                <a:cs typeface="B Zar" panose="00000400000000000000" pitchFamily="2" charset="-78"/>
              </a:rPr>
              <a:t>! نالیدن من از درد، از بیم زوال درد است ... </a:t>
            </a:r>
            <a:r>
              <a:rPr lang="ar-SA" sz="2800" dirty="0">
                <a:cs typeface="B Zar" panose="00000400000000000000" pitchFamily="2" charset="-78"/>
              </a:rPr>
              <a:t>(رسائل، ج1 و 5)</a:t>
            </a:r>
            <a:r>
              <a:rPr lang="en-US" sz="2800" dirty="0">
                <a:cs typeface="B Zar" panose="00000400000000000000" pitchFamily="2" charset="-78"/>
              </a:rPr>
              <a:t/>
            </a:r>
            <a:br>
              <a:rPr lang="en-US" sz="2800" dirty="0">
                <a:cs typeface="B Zar" panose="00000400000000000000" pitchFamily="2" charset="-78"/>
              </a:rPr>
            </a:br>
            <a:r>
              <a:rPr lang="ar-SA" sz="2400" b="1" dirty="0">
                <a:cs typeface="B Zar" panose="00000400000000000000" pitchFamily="2" charset="-78"/>
              </a:rPr>
              <a:t>ای بسا رخنه که در آن محکمی است             ای بسا اندوه که در آن خرّمی </a:t>
            </a:r>
            <a:r>
              <a:rPr lang="ar-SA" sz="2400" b="1" dirty="0" smtClean="0">
                <a:cs typeface="B Zar" panose="00000400000000000000" pitchFamily="2" charset="-78"/>
              </a:rPr>
              <a:t>است</a:t>
            </a:r>
            <a:r>
              <a:rPr lang="fa-IR" sz="2400" b="1" dirty="0" smtClean="0">
                <a:cs typeface="B Zar" panose="00000400000000000000" pitchFamily="2" charset="-78"/>
              </a:rPr>
              <a:t/>
            </a:r>
            <a:br>
              <a:rPr lang="fa-IR" sz="2400" b="1" dirty="0" smtClean="0">
                <a:cs typeface="B Zar" panose="00000400000000000000" pitchFamily="2" charset="-78"/>
              </a:rPr>
            </a:br>
            <a:r>
              <a:rPr lang="fa-IR" sz="3600" b="1" dirty="0" smtClean="0">
                <a:cs typeface="B Zar" panose="00000400000000000000" pitchFamily="2" charset="-78"/>
              </a:rPr>
              <a:t/>
            </a:r>
            <a:br>
              <a:rPr lang="fa-IR" sz="3600" b="1" dirty="0" smtClean="0">
                <a:cs typeface="B Zar" panose="00000400000000000000" pitchFamily="2" charset="-78"/>
              </a:rPr>
            </a:br>
            <a:r>
              <a:rPr lang="en-US" sz="3600" b="1" dirty="0">
                <a:cs typeface="B Zar" panose="00000400000000000000" pitchFamily="2" charset="-78"/>
              </a:rPr>
              <a:t/>
            </a:r>
            <a:br>
              <a:rPr lang="en-US" sz="3600" b="1" dirty="0">
                <a:cs typeface="B Zar" panose="00000400000000000000" pitchFamily="2" charset="-78"/>
              </a:rPr>
            </a:br>
            <a:r>
              <a:rPr lang="ar-SA" sz="3600" b="1" dirty="0">
                <a:solidFill>
                  <a:srgbClr val="C00000"/>
                </a:solidFill>
                <a:cs typeface="B Zar" panose="00000400000000000000" pitchFamily="2" charset="-78"/>
              </a:rPr>
              <a:t>سهل تستری </a:t>
            </a:r>
            <a:r>
              <a:rPr lang="ar-SA" sz="3600" b="1" dirty="0">
                <a:cs typeface="B Zar" panose="00000400000000000000" pitchFamily="2" charset="-78"/>
              </a:rPr>
              <a:t>گوید: </a:t>
            </a:r>
            <a:r>
              <a:rPr lang="fa-IR" sz="3600" b="1" dirty="0" smtClean="0">
                <a:cs typeface="B Zar" panose="00000400000000000000" pitchFamily="2" charset="-78"/>
              </a:rPr>
              <a:t/>
            </a:r>
            <a:br>
              <a:rPr lang="fa-IR" sz="3600" b="1" dirty="0" smtClean="0">
                <a:cs typeface="B Zar" panose="00000400000000000000" pitchFamily="2" charset="-78"/>
              </a:rPr>
            </a:br>
            <a:r>
              <a:rPr lang="ar-SA" sz="3600" b="1" dirty="0" smtClean="0">
                <a:cs typeface="B Zar" panose="00000400000000000000" pitchFamily="2" charset="-78"/>
              </a:rPr>
              <a:t>اگر </a:t>
            </a:r>
            <a:r>
              <a:rPr lang="ar-SA" sz="3600" b="1" dirty="0">
                <a:cs typeface="B Zar" panose="00000400000000000000" pitchFamily="2" charset="-78"/>
              </a:rPr>
              <a:t>بلا نبودی به حق راه </a:t>
            </a:r>
            <a:r>
              <a:rPr lang="ar-SA" sz="3600" b="1" dirty="0" smtClean="0">
                <a:cs typeface="B Zar" panose="00000400000000000000" pitchFamily="2" charset="-78"/>
              </a:rPr>
              <a:t>نبودی. </a:t>
            </a:r>
            <a:r>
              <a:rPr lang="ar-SA" sz="3600" b="1" dirty="0">
                <a:cs typeface="B Zar" panose="00000400000000000000" pitchFamily="2" charset="-78"/>
              </a:rPr>
              <a:t>رنج، روح را صيقل و جان را غنا مي‌بخشد.</a:t>
            </a:r>
            <a:r>
              <a:rPr lang="en-US" sz="3600" b="1" dirty="0">
                <a:cs typeface="B Zar" panose="00000400000000000000" pitchFamily="2" charset="-78"/>
              </a:rPr>
              <a:t/>
            </a:r>
            <a:br>
              <a:rPr lang="en-US" sz="3600" b="1" dirty="0">
                <a:cs typeface="B Zar" panose="00000400000000000000" pitchFamily="2" charset="-78"/>
              </a:rPr>
            </a:br>
            <a:endParaRPr lang="en-US" sz="3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75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9753600" cy="6465194"/>
          </a:xfrm>
        </p:spPr>
        <p:txBody>
          <a:bodyPr>
            <a:no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cs typeface="B Zar" panose="00000400000000000000" pitchFamily="2" charset="-78"/>
              </a:rPr>
              <a:t>استاد مطهری </a:t>
            </a:r>
            <a:r>
              <a:rPr lang="ar-SA" sz="2800" b="1" dirty="0">
                <a:solidFill>
                  <a:srgbClr val="002060"/>
                </a:solidFill>
                <a:cs typeface="B Zar" panose="00000400000000000000" pitchFamily="2" charset="-78"/>
              </a:rPr>
              <a:t>گوید: </a:t>
            </a:r>
            <a: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002060"/>
                </a:solidFill>
                <a:cs typeface="B Zar" panose="00000400000000000000" pitchFamily="2" charset="-78"/>
              </a:rPr>
            </a:br>
            <a: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sz="2800" b="1" dirty="0" smtClean="0">
                <a:solidFill>
                  <a:srgbClr val="C00000"/>
                </a:solidFill>
                <a:cs typeface="B Zar" panose="00000400000000000000" pitchFamily="2" charset="-78"/>
              </a:rPr>
            </a:br>
            <a:r>
              <a:rPr lang="ar-SA" sz="2800" b="1" dirty="0" smtClean="0">
                <a:cs typeface="B Zar" panose="00000400000000000000" pitchFamily="2" charset="-78"/>
              </a:rPr>
              <a:t>سختی </a:t>
            </a:r>
            <a:r>
              <a:rPr lang="ar-SA" sz="2800" b="1" dirty="0">
                <a:cs typeface="B Zar" panose="00000400000000000000" pitchFamily="2" charset="-78"/>
              </a:rPr>
              <a:t>و مشکلات  هم تربیت‌کننده فرد و هم بیدار کننده ملّت است. سختی، بیدار سازنده و هشیار کننده انسان خفته و تحریک کننده عزمها و اراده‌هاست. شداید همچون صیقلی که به آهن و فولاد می‌دهند هر چه بیشتر با روان آدمی تماس گیرد او را مصمم‌تر و فعالتر می‌کند</a:t>
            </a:r>
            <a:r>
              <a:rPr lang="ar-SA" sz="2800" b="1" dirty="0" smtClean="0">
                <a:cs typeface="B Zar" panose="00000400000000000000" pitchFamily="2" charset="-78"/>
              </a:rPr>
              <a:t>.</a:t>
            </a:r>
            <a:r>
              <a:rPr lang="fa-IR" sz="2800" b="1" dirty="0" smtClean="0">
                <a:cs typeface="B Zar" panose="00000400000000000000" pitchFamily="2" charset="-78"/>
              </a:rPr>
              <a:t/>
            </a:r>
            <a:br>
              <a:rPr lang="fa-IR" sz="2800" b="1" dirty="0" smtClean="0">
                <a:cs typeface="B Zar" panose="00000400000000000000" pitchFamily="2" charset="-78"/>
              </a:rPr>
            </a:br>
            <a:r>
              <a:rPr lang="fa-IR" sz="2800" b="1" dirty="0">
                <a:cs typeface="B Zar" panose="00000400000000000000" pitchFamily="2" charset="-78"/>
              </a:rPr>
              <a:t/>
            </a:r>
            <a:br>
              <a:rPr lang="fa-IR" sz="2800" b="1" dirty="0">
                <a:cs typeface="B Zar" panose="00000400000000000000" pitchFamily="2" charset="-78"/>
              </a:rPr>
            </a:br>
            <a:r>
              <a:rPr lang="ar-SA" sz="2400" b="1" dirty="0">
                <a:solidFill>
                  <a:srgbClr val="002060"/>
                </a:solidFill>
                <a:cs typeface="B Zar" panose="00000400000000000000" pitchFamily="2" charset="-78"/>
              </a:rPr>
              <a:t>در روايتى نقل شده كه </a:t>
            </a:r>
            <a:r>
              <a:rPr lang="ar-SA" sz="2400" b="1" dirty="0">
                <a:solidFill>
                  <a:srgbClr val="C00000"/>
                </a:solidFill>
                <a:cs typeface="B Zar" panose="00000400000000000000" pitchFamily="2" charset="-78"/>
              </a:rPr>
              <a:t>حضرت </a:t>
            </a:r>
            <a:r>
              <a:rPr lang="ar-SA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موسى</a:t>
            </a:r>
            <a:r>
              <a:rPr lang="fa-IR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(ع)</a:t>
            </a:r>
            <a:r>
              <a:rPr lang="ar-SA" sz="2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cs typeface="B Zar" panose="00000400000000000000" pitchFamily="2" charset="-78"/>
              </a:rPr>
              <a:t>در گفتارى كه با خداوند داشت عرض كرد </a:t>
            </a:r>
            <a:r>
              <a:rPr lang="ar-SA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:</a:t>
            </a:r>
            <a:r>
              <a:rPr lang="fa-IR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/>
            </a:r>
            <a:br>
              <a:rPr lang="fa-IR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</a:br>
            <a:r>
              <a:rPr lang="ar-SA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/>
            </a:r>
            <a:br>
              <a:rPr lang="fa-IR" sz="2400" b="1" dirty="0" smtClean="0">
                <a:solidFill>
                  <a:srgbClr val="002060"/>
                </a:solidFill>
                <a:cs typeface="B Zar" panose="00000400000000000000" pitchFamily="2" charset="-78"/>
              </a:rPr>
            </a:br>
            <a:r>
              <a:rPr lang="ar-SA" sz="2400" b="1" dirty="0" smtClean="0">
                <a:cs typeface="B Zar" panose="00000400000000000000" pitchFamily="2" charset="-78"/>
              </a:rPr>
              <a:t>خدايا </a:t>
            </a:r>
            <a:r>
              <a:rPr lang="ar-SA" sz="2400" b="1" dirty="0">
                <a:cs typeface="B Zar" panose="00000400000000000000" pitchFamily="2" charset="-78"/>
              </a:rPr>
              <a:t>دوست ندارم كه بيمار و ضعيف گردم و در عبادت من سستى پيدا گردد و هم دوست ندارم هميشه سالم باشم كه تو را فراموش كنم ، بلكه دوست دارم گاهى بيمار شوم كه تو را ياد كنم و گاهى سالم شوم ، و تو را شكرگذارم . </a:t>
            </a:r>
            <a:r>
              <a:rPr lang="ar-SA" sz="1600" dirty="0">
                <a:cs typeface="+mn-cs"/>
              </a:rPr>
              <a:t>( ارشاد القلوب - ترجمه سلگى ، ج 1 ، ص : </a:t>
            </a:r>
            <a:r>
              <a:rPr lang="fa-IR" sz="1600" dirty="0" smtClean="0">
                <a:cs typeface="+mn-cs"/>
              </a:rPr>
              <a:t>122</a:t>
            </a:r>
            <a:r>
              <a:rPr lang="ar-SA" sz="1600" dirty="0" smtClean="0">
                <a:cs typeface="+mn-cs"/>
              </a:rPr>
              <a:t> </a:t>
            </a:r>
            <a:r>
              <a:rPr lang="ar-SA" sz="1600" dirty="0">
                <a:cs typeface="+mn-cs"/>
              </a:rPr>
              <a:t>)</a:t>
            </a:r>
            <a:r>
              <a:rPr lang="en-US" sz="1600" dirty="0">
                <a:cs typeface="+mn-cs"/>
              </a:rPr>
              <a:t/>
            </a:r>
            <a:br>
              <a:rPr lang="en-US" sz="1600" dirty="0">
                <a:cs typeface="+mn-cs"/>
              </a:rPr>
            </a:br>
            <a:r>
              <a:rPr lang="fa-IR" sz="1600" b="1" dirty="0" smtClean="0">
                <a:cs typeface="+mn-cs"/>
              </a:rPr>
              <a:t/>
            </a:r>
            <a:br>
              <a:rPr lang="fa-IR" sz="1600" b="1" dirty="0" smtClean="0">
                <a:cs typeface="+mn-cs"/>
              </a:rPr>
            </a:br>
            <a:r>
              <a:rPr lang="en-US" sz="2800" b="1" dirty="0">
                <a:cs typeface="B Zar" panose="00000400000000000000" pitchFamily="2" charset="-78"/>
              </a:rPr>
              <a:t/>
            </a:r>
            <a:br>
              <a:rPr lang="en-US" sz="2800" b="1" dirty="0">
                <a:cs typeface="B Zar" panose="00000400000000000000" pitchFamily="2" charset="-78"/>
              </a:rPr>
            </a:b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35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856797"/>
            <a:ext cx="10515600" cy="57508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400" b="1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400" b="1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400" b="1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400" b="1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6000" b="1" dirty="0" smtClean="0">
                <a:cs typeface="B Zar" panose="00000400000000000000" pitchFamily="2" charset="-78"/>
              </a:rPr>
              <a:t>در احادیث و روایات </a:t>
            </a:r>
            <a:endParaRPr lang="en-US" sz="6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12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1369"/>
            <a:ext cx="10515600" cy="5365594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پیامبر گرامی اسلام (ص)  </a:t>
            </a:r>
            <a:r>
              <a:rPr lang="ar-SA" b="1" dirty="0"/>
              <a:t>فرمود: </a:t>
            </a:r>
            <a:endParaRPr lang="fa-IR" b="1" dirty="0" smtClean="0"/>
          </a:p>
          <a:p>
            <a:pPr marL="0" indent="0" algn="r" rtl="1">
              <a:buNone/>
            </a:pPr>
            <a:r>
              <a:rPr lang="ar-SA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عند </a:t>
            </a:r>
            <a:r>
              <a:rPr lang="ar-SA" b="1" dirty="0">
                <a:solidFill>
                  <a:srgbClr val="002060"/>
                </a:solidFill>
                <a:cs typeface="B Zar" panose="00000400000000000000" pitchFamily="2" charset="-78"/>
              </a:rPr>
              <a:t>تناهِیَ الشدائد یکون توقع </a:t>
            </a:r>
            <a:r>
              <a:rPr lang="ar-SA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الفرج </a:t>
            </a:r>
            <a:r>
              <a:rPr lang="ar-SA" b="1" dirty="0" smtClean="0"/>
              <a:t>(مجلسی، بحار ، ج68، ص96) </a:t>
            </a:r>
            <a:endParaRPr lang="en-US" dirty="0" smtClean="0"/>
          </a:p>
          <a:p>
            <a:pPr marL="0" indent="0" algn="r" rtl="1">
              <a:buNone/>
            </a:pPr>
            <a:endParaRPr lang="fa-IR" b="1" dirty="0" smtClean="0"/>
          </a:p>
          <a:p>
            <a:pPr marL="0" indent="0" algn="r" rtl="1">
              <a:buNone/>
            </a:pPr>
            <a:r>
              <a:rPr lang="ar-SA" b="1" dirty="0" smtClean="0"/>
              <a:t>هرچه </a:t>
            </a:r>
            <a:r>
              <a:rPr lang="ar-SA" b="1" dirty="0"/>
              <a:t>عرصه شداید و گرفتاری ها بر انسان تنگ تر شود، دریچه امید و آسایش به روی انسان بازتر می شود</a:t>
            </a:r>
            <a:r>
              <a:rPr lang="ar-SA" b="1" dirty="0" smtClean="0"/>
              <a:t>.)</a:t>
            </a:r>
            <a:endParaRPr lang="fa-IR" b="1" dirty="0" smtClean="0"/>
          </a:p>
          <a:p>
            <a:pPr algn="r" rtl="1"/>
            <a:endParaRPr lang="fa-IR" b="1" dirty="0" smtClean="0"/>
          </a:p>
          <a:p>
            <a:pPr algn="r" rtl="1"/>
            <a:r>
              <a:rPr lang="ar-SA" b="1" dirty="0">
                <a:solidFill>
                  <a:srgbClr val="C00000"/>
                </a:solidFill>
              </a:rPr>
              <a:t>حضرت‌ ‌علی‌ ‌علیه‌ السّلام‌ </a:t>
            </a:r>
            <a:r>
              <a:rPr lang="ar-SA" dirty="0" smtClean="0"/>
              <a:t>در </a:t>
            </a:r>
            <a:r>
              <a:rPr lang="ar-SA" dirty="0"/>
              <a:t>وصف دنیا  می فرماید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SA" b="1" dirty="0">
                <a:solidFill>
                  <a:srgbClr val="002060"/>
                </a:solidFill>
                <a:cs typeface="B Zar" panose="00000400000000000000" pitchFamily="2" charset="-78"/>
              </a:rPr>
              <a:t>دار بالبلاء محفوفة، و بالغدر معروفة</a:t>
            </a:r>
            <a:r>
              <a:rPr lang="en-US" b="1" dirty="0">
                <a:solidFill>
                  <a:srgbClr val="002060"/>
                </a:solidFill>
                <a:cs typeface="B Zar" panose="00000400000000000000" pitchFamily="2" charset="-78"/>
              </a:rPr>
              <a:t>.</a:t>
            </a:r>
            <a:r>
              <a:rPr lang="ar-SA" b="1" dirty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dirty="0" smtClean="0"/>
              <a:t>(</a:t>
            </a:r>
            <a:r>
              <a:rPr lang="ar-SA" dirty="0" smtClean="0"/>
              <a:t>نهج‌ البلاغه‌ خطبه‌-‌ 224‌-‌</a:t>
            </a:r>
            <a:r>
              <a:rPr lang="fa-IR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ar-SA" dirty="0"/>
              <a:t>‌</a:t>
            </a:r>
            <a:r>
              <a:rPr lang="ar-SA" b="1" dirty="0"/>
              <a:t>یعنی‌ ‌اینکه‌ دنیا خانه‌ای‌ ‌است‌ ‌که‌ بلاء و محنت‌ آن  را  فراگرفته‌ ‌است‌. و ‌اینکه‌ دنیا ‌به‌ بی‌وفائی‌ و پیمان‌شکنی‌ معروف‌ میباشد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424"/>
            <a:ext cx="11353800" cy="6690575"/>
          </a:xfrm>
        </p:spPr>
        <p:txBody>
          <a:bodyPr>
            <a:normAutofit/>
          </a:bodyPr>
          <a:lstStyle/>
          <a:p>
            <a:pPr algn="r" rtl="1" fontAlgn="base"/>
            <a:r>
              <a:rPr lang="ar-SA" b="1" dirty="0">
                <a:solidFill>
                  <a:srgbClr val="C00000"/>
                </a:solidFill>
              </a:rPr>
              <a:t>أَوْحَى اللَّهُ تَعَالَى إِلَى دَاوُدَ </a:t>
            </a:r>
            <a:r>
              <a:rPr lang="fa-IR" b="1" dirty="0" smtClean="0">
                <a:solidFill>
                  <a:srgbClr val="C00000"/>
                </a:solidFill>
              </a:rPr>
              <a:t>(</a:t>
            </a:r>
            <a:r>
              <a:rPr lang="ar-SA" b="1" dirty="0" smtClean="0">
                <a:solidFill>
                  <a:srgbClr val="C00000"/>
                </a:solidFill>
              </a:rPr>
              <a:t>ع</a:t>
            </a:r>
            <a:r>
              <a:rPr lang="fa-IR" b="1" dirty="0" smtClean="0">
                <a:solidFill>
                  <a:srgbClr val="C00000"/>
                </a:solidFill>
              </a:rPr>
              <a:t>)</a:t>
            </a:r>
          </a:p>
          <a:p>
            <a:pPr algn="r" rtl="1" fontAlgn="base"/>
            <a:r>
              <a:rPr lang="ar-SA" sz="3200" b="1" dirty="0" smtClean="0">
                <a:solidFill>
                  <a:srgbClr val="C00000"/>
                </a:solidFill>
              </a:rPr>
              <a:t> </a:t>
            </a:r>
            <a:r>
              <a:rPr lang="ar-SA" sz="3200" b="1" dirty="0"/>
              <a:t>یَا دَاوُدُ- إِنِّی وَضَعْتُ خَمْسَةً فِی خَمْسَةٍ- وَ النَّاسُ یَطْلُبُونَهَا فِی خَمْسَةٍ غَیْرِهَا فَلَا یَجِدُونَهَا- </a:t>
            </a:r>
            <a:r>
              <a:rPr lang="ar-SA" sz="3200" b="1" dirty="0">
                <a:solidFill>
                  <a:srgbClr val="002060"/>
                </a:solidFill>
              </a:rPr>
              <a:t>وَضَعْتُ الْعِلْمَ فِی الْجُوعِ وَ الْجَهْدِ- وَ هُمْ یَطْلُبُونَهُ فِی الشِّبَعِ وَ الرَّاحَةِ فَلَا یَجِدُونَهُ- </a:t>
            </a:r>
            <a:endParaRPr lang="fa-IR" sz="3200" b="1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ar-SA" sz="3200" b="1" dirty="0" smtClean="0"/>
              <a:t>وَضَعْتُ </a:t>
            </a:r>
            <a:r>
              <a:rPr lang="ar-SA" sz="3200" b="1" dirty="0"/>
              <a:t>الْعِزَّ فِی طَاعَتِی- وَ هُمْ یَطْلُبُونَهُ فِی خِدْمَةِ السُّلْطَانِ فَلَا یَجِدُونَهُ- وَ وَضَعْتُ الْغِنَى فِی الْقَنَاعَةِ- وَ هُمْ یَطْلُبُونَهُ فِی کَثْرَةِ الْمَالِ فَلَا یَجِدُونَهُ- وَ وَضَعْتُ رِضَایَ فِی سَخَطِ النَّفْسِ- وَ هُمْ یَطْلُبُونَهُ فِی رِضَا النَّفْسِ فَلَا یَجِدُونَهُ- وَ وَضَعْتُ الرَّاحَةَ فِی الْجَنَّةِ- وَ هُمْ یَطْلُبُونَهَا فِی الدُّنْیَا فَلَا یَجِدُونَهَا</a:t>
            </a:r>
            <a:r>
              <a:rPr lang="en-US" sz="3200" b="1" dirty="0"/>
              <a:t>. </a:t>
            </a:r>
          </a:p>
          <a:p>
            <a:pPr marL="0" indent="0" algn="r" rtl="1" fontAlgn="base">
              <a:buNone/>
            </a:pPr>
            <a:r>
              <a:rPr lang="en-US" b="1" dirty="0"/>
              <a:t> </a:t>
            </a:r>
            <a:r>
              <a:rPr lang="ar-SA" sz="2200" b="1" dirty="0"/>
              <a:t>خدای تعالی وحی نمود بر حضرت داود (ع) که: اى داود! من پنج چیز را در پنج چیز قرار داده ام، ولى مردم آنها را در پنج چیز دیگر مى‏جویند و نمى‏یابند</a:t>
            </a:r>
            <a:r>
              <a:rPr lang="en-US" sz="2200" b="1" dirty="0"/>
              <a:t>.</a:t>
            </a:r>
          </a:p>
          <a:p>
            <a:pPr marL="0" indent="0" algn="r" rtl="1" fontAlgn="base">
              <a:buNone/>
            </a:pPr>
            <a:r>
              <a:rPr lang="ar-SA" sz="2200" b="1" dirty="0">
                <a:solidFill>
                  <a:srgbClr val="002060"/>
                </a:solidFill>
              </a:rPr>
              <a:t>علم حقیقی را در گرسنگى و تلاش و کوشش قرار داده ام، ولى مردم آن را در سیرى و راحتى مى‏جویند و نمى‏یابند</a:t>
            </a:r>
            <a:r>
              <a:rPr lang="en-US" sz="2200" b="1" dirty="0">
                <a:solidFill>
                  <a:srgbClr val="002060"/>
                </a:solidFill>
              </a:rPr>
              <a:t>.</a:t>
            </a:r>
          </a:p>
          <a:p>
            <a:pPr marL="0" indent="0" algn="r" rtl="1" fontAlgn="base">
              <a:buNone/>
            </a:pPr>
            <a:r>
              <a:rPr lang="en-US" sz="2200" b="1" dirty="0"/>
              <a:t> </a:t>
            </a:r>
            <a:r>
              <a:rPr lang="ar-SA" sz="2200" b="1" dirty="0"/>
              <a:t>عزّت را در اطاعت از خودم نهاده‏ام ولى مردم آن را در خدمت به سلاطین طلب مى‏کنند و نمى‏یابند</a:t>
            </a:r>
            <a:r>
              <a:rPr lang="en-US" sz="2200" b="1" dirty="0" smtClean="0"/>
              <a:t>.</a:t>
            </a:r>
            <a:r>
              <a:rPr lang="fa-IR" sz="2200" b="1" dirty="0" smtClean="0"/>
              <a:t> </a:t>
            </a:r>
            <a:r>
              <a:rPr lang="ar-SA" sz="2200" b="1" dirty="0" smtClean="0"/>
              <a:t>بى</a:t>
            </a:r>
            <a:r>
              <a:rPr lang="ar-SA" sz="2200" b="1" dirty="0"/>
              <a:t>‏نیازى را در قناعت قرار داده ام، ولى مردم آن را در مال زیاد مى‏جویند و نمى‏یابند</a:t>
            </a:r>
            <a:r>
              <a:rPr lang="en-US" sz="2200" b="1" dirty="0" smtClean="0"/>
              <a:t>.</a:t>
            </a:r>
            <a:r>
              <a:rPr lang="fa-IR" sz="2200" b="1" dirty="0" smtClean="0"/>
              <a:t> </a:t>
            </a:r>
            <a:r>
              <a:rPr lang="ar-SA" sz="2200" b="1" dirty="0" smtClean="0"/>
              <a:t>رضایت </a:t>
            </a:r>
            <a:r>
              <a:rPr lang="ar-SA" sz="2200" b="1" dirty="0"/>
              <a:t>خودم را در نارضایتى نفس نهاده‏ام، ولى مردم آن را در رضایت نفس طلب مى‏کنند و نمى‏یابند</a:t>
            </a:r>
            <a:r>
              <a:rPr lang="en-US" sz="2200" b="1" dirty="0" smtClean="0"/>
              <a:t>.</a:t>
            </a:r>
            <a:r>
              <a:rPr lang="fa-IR" sz="2200" b="1" dirty="0" smtClean="0"/>
              <a:t> </a:t>
            </a:r>
            <a:r>
              <a:rPr lang="ar-SA" sz="2200" b="1" dirty="0" smtClean="0"/>
              <a:t>و </a:t>
            </a:r>
            <a:r>
              <a:rPr lang="ar-SA" sz="2200" b="1" dirty="0"/>
              <a:t>راحتى و آسایش را در بهشت قرار داده‏ام، امّا مردم آن را در دنیا مى‏جویند و نمى‏</a:t>
            </a:r>
            <a:r>
              <a:rPr lang="ar-SA" sz="2200" b="1" dirty="0" smtClean="0"/>
              <a:t>یابند</a:t>
            </a:r>
            <a:r>
              <a:rPr lang="fa-IR" sz="2200" b="1" dirty="0" smtClean="0"/>
              <a:t>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91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307"/>
            <a:ext cx="10515600" cy="5571656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C00000"/>
                </a:solidFill>
              </a:rPr>
              <a:t>امام</a:t>
            </a:r>
            <a:r>
              <a:rPr lang="ar-SA" b="1" dirty="0" smtClean="0">
                <a:solidFill>
                  <a:srgbClr val="C00000"/>
                </a:solidFill>
              </a:rPr>
              <a:t> ‌علی‌ ‌علیه‌ السّلام‌</a:t>
            </a:r>
            <a:r>
              <a:rPr lang="ar-SA" dirty="0" smtClean="0"/>
              <a:t>. </a:t>
            </a:r>
            <a:endParaRPr lang="fa-IR" dirty="0" smtClean="0"/>
          </a:p>
          <a:p>
            <a:pPr algn="r" rtl="1"/>
            <a:r>
              <a:rPr lang="ar-SA" dirty="0" smtClean="0"/>
              <a:t>(</a:t>
            </a:r>
            <a:r>
              <a:rPr lang="ar-SA" b="1" dirty="0"/>
              <a:t>وَ کَأَنِّی بِقَائِلِکُمْ یَقُولُ إِذَا کَانَ هَذَا قُوتُ ابْنِ أَبِی طَالِبٍ فَقَدْ قَعَدَ بِهِ الضَّعْفُ عَنْ قِتَالِ الْأَقْرَانِ وَ مُنَازَلَةِ الشُّجْعَانِ</a:t>
            </a:r>
            <a:endParaRPr lang="en-US" b="1" dirty="0"/>
          </a:p>
          <a:p>
            <a:pPr algn="r" rtl="1"/>
            <a:r>
              <a:rPr lang="ar-SA" b="1" dirty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أَلَا وَ إِنَّ الشَّجَرَةَ الْبَرِّیَّةَ أَصْلَبُ عُوداً وَ الرَّوَاتِعَ الْخَضِرَةَ أَرَقُّ جُلُوداً وَ النَّابِتَاتِ الْعِذْیَةَ أَقْوَى وَقُوداً وَ أَبْطَأُ خُمُودا؛ </a:t>
            </a:r>
            <a:r>
              <a:rPr lang="ar-SA" b="1" dirty="0"/>
              <a:t>نهج البلاغه/نامه 45</a:t>
            </a:r>
            <a:r>
              <a:rPr lang="ar-SA" b="1" dirty="0" smtClean="0"/>
              <a:t>)</a:t>
            </a:r>
            <a:endParaRPr lang="fa-IR" b="1" dirty="0" smtClean="0"/>
          </a:p>
          <a:p>
            <a:pPr algn="r" rtl="1"/>
            <a:endParaRPr lang="en-US" dirty="0"/>
          </a:p>
          <a:p>
            <a:pPr algn="r" rtl="1"/>
            <a:r>
              <a:rPr lang="ar-SA" b="1" dirty="0" smtClean="0"/>
              <a:t>پاسخ </a:t>
            </a:r>
            <a:r>
              <a:rPr lang="ar-SA" b="1" dirty="0"/>
              <a:t>می دهم: آگاه باشید که درختان بیابانی، چون به سختی و کم آبی خو گرفته اند، چوب هایشان سخت تر و شعله های آتششان شدیدتر و سوزنده تر است و دیرتر به خاموشی می گراید، ولی درختان بوستان، پوست هایشان نازک تر و چوب هایشان سست تر است و زودتر شکسته می شوند</a:t>
            </a:r>
            <a:r>
              <a:rPr lang="ar-SA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23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309093"/>
            <a:ext cx="11513713" cy="586787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 smtClean="0"/>
              <a:t>در </a:t>
            </a:r>
            <a:r>
              <a:rPr lang="ar-SA" dirty="0"/>
              <a:t>روایت دیگر </a:t>
            </a:r>
            <a:r>
              <a:rPr lang="ar-SA" b="1" dirty="0" smtClean="0">
                <a:solidFill>
                  <a:srgbClr val="FF0000"/>
                </a:solidFill>
              </a:rPr>
              <a:t>امیرالمؤمنین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عليه السلا</a:t>
            </a:r>
            <a:r>
              <a:rPr lang="fa-IR" b="1" dirty="0" smtClean="0">
                <a:solidFill>
                  <a:srgbClr val="FF0000"/>
                </a:solidFill>
              </a:rPr>
              <a:t>م </a:t>
            </a:r>
            <a:r>
              <a:rPr lang="ar-SA" dirty="0" smtClean="0"/>
              <a:t>می‌فرماید:</a:t>
            </a:r>
            <a:endParaRPr lang="fa-IR" dirty="0" smtClean="0"/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«بِالتَّعَبِ الشَّدِیدِ تُدْرَکُ الدَّرَجَاتُ الرَّفِیعَةُ وَ الرَّاحَةُ الدَّائِمَةُ»(</a:t>
            </a:r>
            <a:r>
              <a:rPr lang="ar-SA" dirty="0"/>
              <a:t>غررالحکم/168</a:t>
            </a:r>
            <a:r>
              <a:rPr lang="ar-SA" dirty="0" smtClean="0"/>
              <a:t>)</a:t>
            </a: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ar-SA" b="1" dirty="0" smtClean="0"/>
              <a:t>با </a:t>
            </a:r>
            <a:r>
              <a:rPr lang="ar-SA" b="1" dirty="0"/>
              <a:t>سختی‌های شدید درجات رفیع درک </a:t>
            </a:r>
            <a:r>
              <a:rPr lang="ar-SA" b="1" dirty="0" smtClean="0"/>
              <a:t>می‌شو</a:t>
            </a:r>
            <a:r>
              <a:rPr lang="fa-IR" b="1" dirty="0" smtClean="0"/>
              <a:t>د</a:t>
            </a:r>
            <a:r>
              <a:rPr lang="ar-SA" b="1" dirty="0" smtClean="0"/>
              <a:t> </a:t>
            </a:r>
            <a:r>
              <a:rPr lang="ar-SA" b="1" dirty="0"/>
              <a:t>و آسایش دایمی حاصل می </a:t>
            </a:r>
            <a:r>
              <a:rPr lang="fa-IR" b="1" dirty="0" smtClean="0"/>
              <a:t>گردد</a:t>
            </a:r>
            <a:r>
              <a:rPr lang="ar-SA" b="1" dirty="0" smtClean="0"/>
              <a:t> </a:t>
            </a:r>
            <a:r>
              <a:rPr lang="en-US" b="1" dirty="0" smtClean="0"/>
              <a:t>.</a:t>
            </a:r>
            <a:endParaRPr lang="fa-IR" b="1" dirty="0" smtClean="0"/>
          </a:p>
          <a:p>
            <a:pPr marL="0" indent="0" algn="r" rtl="1">
              <a:buNone/>
            </a:pPr>
            <a:endParaRPr lang="fa-IR" b="1" dirty="0"/>
          </a:p>
          <a:p>
            <a:pPr marL="0" indent="0" algn="r" rtl="1" fontAlgn="base">
              <a:buNone/>
            </a:pPr>
            <a:r>
              <a:rPr lang="ar-SA" b="1" dirty="0">
                <a:solidFill>
                  <a:srgbClr val="FF0000"/>
                </a:solidFill>
              </a:rPr>
              <a:t>امام جعفر صادق  عليه السلام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 fontAlgn="base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ar-SA" sz="3600" b="1" dirty="0">
                <a:solidFill>
                  <a:srgbClr val="002060"/>
                </a:solidFill>
              </a:rPr>
              <a:t>إن الله تبارك وتعالى إذا أحب عبدا غته بالبلاء غتا وثجه بالبلاء ثجا</a:t>
            </a:r>
            <a:endParaRPr lang="en-US" sz="3600" b="1" dirty="0">
              <a:solidFill>
                <a:srgbClr val="002060"/>
              </a:solidFill>
            </a:endParaRPr>
          </a:p>
          <a:p>
            <a:pPr marL="0" indent="0" algn="r" rtl="1" fontAlgn="base">
              <a:buNone/>
            </a:pPr>
            <a:r>
              <a:rPr lang="ar-SA" b="1" dirty="0"/>
              <a:t>به راستی خداوند هنگامی که شخصی را دوست داشته باشد، او را در سختی ها فرو می برد و مشکلات را بر او فرو می ریزد ( اصول کافی .جلد2. ص353.ح 7)</a:t>
            </a:r>
            <a:endParaRPr lang="en-US" dirty="0"/>
          </a:p>
          <a:p>
            <a:pPr marL="0" indent="0" algn="r" rtl="1">
              <a:buNone/>
            </a:pPr>
            <a:endParaRPr lang="en-US" b="1" dirty="0"/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493" y="540913"/>
            <a:ext cx="9444507" cy="5615188"/>
          </a:xfrm>
          <a:noFill/>
          <a:ln w="39370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rtl="1"/>
            <a:endParaRPr lang="fa-IR" sz="5400" b="1" dirty="0" smtClean="0">
              <a:cs typeface="B Titr" panose="00000700000000000000" pitchFamily="2" charset="-78"/>
            </a:endParaRPr>
          </a:p>
          <a:p>
            <a:pPr rtl="1"/>
            <a:r>
              <a:rPr lang="fa-IR" sz="5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سختی ؟ </a:t>
            </a:r>
          </a:p>
          <a:p>
            <a:pPr rtl="1"/>
            <a:r>
              <a:rPr lang="fa-IR" sz="5400" b="1" dirty="0" smtClean="0">
                <a:cs typeface="B Titr" panose="00000700000000000000" pitchFamily="2" charset="-78"/>
              </a:rPr>
              <a:t>یا </a:t>
            </a:r>
          </a:p>
          <a:p>
            <a:pPr rtl="1"/>
            <a:r>
              <a:rPr lang="fa-IR" sz="5400" b="1" dirty="0" smtClean="0">
                <a:solidFill>
                  <a:srgbClr val="00B050"/>
                </a:solidFill>
                <a:cs typeface="B Titr" panose="00000700000000000000" pitchFamily="2" charset="-78"/>
              </a:rPr>
              <a:t>رفاه ؟</a:t>
            </a:r>
          </a:p>
          <a:p>
            <a:pPr rtl="1"/>
            <a:r>
              <a:rPr lang="fa-IR" sz="5400" b="1" dirty="0" smtClean="0">
                <a:cs typeface="B Titr" panose="00000700000000000000" pitchFamily="2" charset="-78"/>
              </a:rPr>
              <a:t>چه</a:t>
            </a:r>
          </a:p>
          <a:p>
            <a:pPr rtl="1"/>
            <a: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 میزان ؟</a:t>
            </a:r>
            <a:endParaRPr lang="en-US" sz="5400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 descr="http://tse4.mm.bing.net/th?id=OIP.Mc00c0ae402d684da45e6c75e2d90716co0&amp;w=78&amp;h=78&amp;c=7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20" y="818143"/>
            <a:ext cx="2736423" cy="27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257577"/>
            <a:ext cx="11700150" cy="6350051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8800" b="1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8800" b="1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8800" b="1" dirty="0" smtClean="0">
                <a:cs typeface="B Zar" panose="00000400000000000000" pitchFamily="2" charset="-78"/>
              </a:rPr>
              <a:t>در قرآن کریم </a:t>
            </a:r>
            <a:endParaRPr lang="en-US" sz="8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41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76"/>
            <a:ext cx="11887200" cy="725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83" y="811369"/>
            <a:ext cx="10515600" cy="5455746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fa-IR" b="1" dirty="0" smtClean="0">
              <a:hlinkClick r:id="rId3"/>
            </a:endParaRPr>
          </a:p>
          <a:p>
            <a:pPr marL="0" indent="0" algn="r" rtl="1">
              <a:buNone/>
            </a:pPr>
            <a:endParaRPr lang="fa-IR" b="1" dirty="0">
              <a:hlinkClick r:id="rId3"/>
            </a:endParaRPr>
          </a:p>
          <a:p>
            <a:pPr marL="0" indent="0" algn="r" rtl="1">
              <a:buNone/>
            </a:pPr>
            <a:r>
              <a:rPr lang="ar-SA" sz="3600" b="1" dirty="0" smtClean="0">
                <a:hlinkClick r:id="rId3"/>
              </a:rPr>
              <a:t>لَقَدْ خَلَقْنَا الْإِنْسانَ في‏ کَبَدٍ</a:t>
            </a:r>
            <a:r>
              <a:rPr lang="ar-SA" sz="3600" dirty="0" smtClean="0"/>
              <a:t> ( </a:t>
            </a:r>
            <a:r>
              <a:rPr lang="ar-SA" sz="3600" dirty="0"/>
              <a:t>سوره بلد، آیه 4 ) </a:t>
            </a:r>
            <a:endParaRPr lang="en-US" sz="3600" dirty="0"/>
          </a:p>
          <a:p>
            <a:pPr marL="0" indent="0" algn="r" rtl="1">
              <a:buNone/>
            </a:pPr>
            <a:r>
              <a:rPr lang="fa-IR" sz="3600" b="1" dirty="0" smtClean="0"/>
              <a:t>به تحقیق که ما انسان را در سختی و رنج آفریدیم</a:t>
            </a:r>
          </a:p>
          <a:p>
            <a:pPr marL="0" indent="0" algn="r" rtl="1">
              <a:buNone/>
            </a:pPr>
            <a:endParaRPr lang="fa-IR" b="1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فانَّ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مع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الع</a:t>
            </a:r>
            <a:r>
              <a:rPr lang="fa-IR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ُ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سر یُسراً</a:t>
            </a:r>
            <a:r>
              <a:rPr lang="fa-IR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 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*   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اِنَّ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مع 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الع</a:t>
            </a:r>
            <a:r>
              <a:rPr lang="fa-IR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ُ</a:t>
            </a:r>
            <a:r>
              <a:rPr lang="ar-SA" sz="3200" b="1" dirty="0" smtClean="0">
                <a:solidFill>
                  <a:schemeClr val="accent5">
                    <a:lumMod val="75000"/>
                  </a:schemeClr>
                </a:solidFill>
                <a:cs typeface="B Zar" panose="00000400000000000000" pitchFamily="2" charset="-78"/>
              </a:rPr>
              <a:t>سر یٍسرا</a:t>
            </a:r>
            <a:r>
              <a:rPr lang="ar-SA" sz="2400" dirty="0"/>
              <a:t>( سوره انشراح./5و6 )</a:t>
            </a:r>
            <a:endParaRPr lang="en-US" sz="2400" dirty="0"/>
          </a:p>
          <a:p>
            <a:pPr marL="0" indent="0" algn="r" rtl="1">
              <a:buNone/>
            </a:pPr>
            <a:r>
              <a:rPr lang="ar-SA" sz="3200" b="1" dirty="0"/>
              <a:t> پس، از پی( با )  دشواری آسانی است. هرآینه از پی(با) </a:t>
            </a:r>
            <a:endParaRPr lang="fa-IR" sz="3200" b="1" dirty="0" smtClean="0"/>
          </a:p>
          <a:p>
            <a:pPr marL="0" indent="0" algn="r" rtl="1">
              <a:buNone/>
            </a:pPr>
            <a:r>
              <a:rPr lang="ar-SA" sz="3200" b="1" dirty="0" smtClean="0"/>
              <a:t> </a:t>
            </a:r>
            <a:r>
              <a:rPr lang="ar-SA" sz="3200" b="1" dirty="0"/>
              <a:t>دشواری آسانی است. </a:t>
            </a:r>
            <a:endParaRPr lang="en-US" sz="3200" b="1" dirty="0"/>
          </a:p>
          <a:p>
            <a:pPr marL="0" indent="0"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576"/>
            <a:ext cx="12093262" cy="725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/>
          <a:lstStyle/>
          <a:p>
            <a:pPr marL="0" indent="0" algn="r" rtl="1">
              <a:buNone/>
            </a:pPr>
            <a:endParaRPr lang="fa-IR" sz="32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یَا </a:t>
            </a:r>
            <a:r>
              <a:rPr lang="ar-SA" sz="3200" b="1" dirty="0">
                <a:solidFill>
                  <a:srgbClr val="002060"/>
                </a:solidFill>
                <a:cs typeface="B Zar" panose="00000400000000000000" pitchFamily="2" charset="-78"/>
              </a:rPr>
              <a:t>أَیُّهَا الْإِنسَانُ إِنَّکَ کَادِحٌ إِلَى رَبِّکَ کَدْحًا فَمُلَاقِیهِ</a:t>
            </a:r>
            <a:r>
              <a:rPr lang="ar-SA" b="1" dirty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ar-SA" b="1" dirty="0"/>
              <a:t>؛(</a:t>
            </a:r>
            <a:r>
              <a:rPr lang="ar-SA" dirty="0"/>
              <a:t> سوره الانشقاق، آیه </a:t>
            </a:r>
            <a:r>
              <a:rPr lang="fa-IR" dirty="0"/>
              <a:t>۶ </a:t>
            </a:r>
            <a:r>
              <a:rPr lang="ar-SA" b="1" dirty="0"/>
              <a:t> )</a:t>
            </a:r>
            <a:endParaRPr lang="en-US" dirty="0"/>
          </a:p>
          <a:p>
            <a:pPr marL="0" indent="0" algn="r" rtl="1">
              <a:buNone/>
            </a:pPr>
            <a:r>
              <a:rPr lang="ar-SA" sz="2400" b="1" dirty="0"/>
              <a:t>ای انسان، حقّاً که تو به سوی پروردگار خود بسختی در تلاشی، پس او را ملاقات خواهی </a:t>
            </a:r>
            <a:r>
              <a:rPr lang="ar-SA" sz="2400" b="1" dirty="0" smtClean="0"/>
              <a:t>کرد</a:t>
            </a:r>
            <a:endParaRPr lang="fa-IR" sz="2400" b="1" dirty="0" smtClean="0"/>
          </a:p>
          <a:p>
            <a:pPr marL="0" indent="0" algn="r" rtl="1">
              <a:buNone/>
            </a:pPr>
            <a:endParaRPr lang="fa-IR" sz="2400" b="1" dirty="0" smtClean="0"/>
          </a:p>
          <a:p>
            <a:pPr marL="0" indent="0" algn="r" rtl="1">
              <a:buNone/>
            </a:pPr>
            <a:endParaRPr lang="fa-IR" b="1" dirty="0"/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cs typeface="B Zar" panose="00000400000000000000" pitchFamily="2" charset="-78"/>
              </a:rPr>
              <a:t>كَلاَّ إِنَّ الْإِنْسانَ لَيَطْغى أَنْ رَآهُ اسْتَغْنى </a:t>
            </a:r>
            <a:r>
              <a:rPr lang="ar-SA" dirty="0" smtClean="0"/>
              <a:t>( علق : </a:t>
            </a:r>
            <a:r>
              <a:rPr lang="fa-IR" dirty="0"/>
              <a:t>6و</a:t>
            </a:r>
            <a:r>
              <a:rPr lang="fa-IR" dirty="0" smtClean="0"/>
              <a:t>7</a:t>
            </a:r>
            <a:r>
              <a:rPr lang="ar-SA" dirty="0" smtClean="0"/>
              <a:t>)</a:t>
            </a:r>
            <a:endParaRPr lang="en-US" dirty="0" smtClean="0"/>
          </a:p>
          <a:p>
            <a:pPr marL="0" indent="0" algn="r" rtl="1">
              <a:buNone/>
            </a:pPr>
            <a:endParaRPr lang="fa-IR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/>
              <a:t>چنين نيست ( كه شما مى‌پنداريد ) به يقين انسان طغيان مى‌كند </a:t>
            </a:r>
            <a:endParaRPr lang="fa-IR" b="1" dirty="0" smtClean="0"/>
          </a:p>
          <a:p>
            <a:pPr marL="0" indent="0" algn="r" rtl="1">
              <a:buNone/>
            </a:pPr>
            <a:r>
              <a:rPr lang="ar-SA" b="1" dirty="0" smtClean="0"/>
              <a:t>از </a:t>
            </a:r>
            <a:r>
              <a:rPr lang="ar-SA" b="1" dirty="0"/>
              <a:t>اينكه خود را بى‌نياز ببيند 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997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7" y="0"/>
            <a:ext cx="11887200" cy="725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837" y="949861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endParaRPr lang="fa-IR" sz="3600" b="1" dirty="0" smtClean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 smtClean="0">
                <a:cs typeface="B Zar" panose="00000400000000000000" pitchFamily="2" charset="-78"/>
              </a:rPr>
              <a:t> </a:t>
            </a:r>
            <a:r>
              <a:rPr lang="ar-SA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« </a:t>
            </a:r>
            <a:r>
              <a:rPr lang="ar-SA" sz="3600" b="1" dirty="0">
                <a:solidFill>
                  <a:srgbClr val="002060"/>
                </a:solidFill>
                <a:cs typeface="B Zar" panose="00000400000000000000" pitchFamily="2" charset="-78"/>
              </a:rPr>
              <a:t>وَ لَوْ بَسَطَ اللَّهُ الرِّزْقَ لِعِبادِهِ لَبَغَوْا فِى الْأَرْضِ وَ لكِنْ </a:t>
            </a:r>
            <a:r>
              <a:rPr lang="ar-SA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يُنَزِّلُ</a:t>
            </a:r>
            <a:endParaRPr lang="fa-IR" sz="36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ar-SA" sz="3600" b="1" dirty="0">
                <a:solidFill>
                  <a:srgbClr val="002060"/>
                </a:solidFill>
                <a:cs typeface="B Zar" panose="00000400000000000000" pitchFamily="2" charset="-78"/>
              </a:rPr>
              <a:t>بِقَدَرٍ ما يَشاءُ إِنَّهُ بِعِبادِهِ خَبيرٌ بَصيرٌ </a:t>
            </a:r>
            <a:r>
              <a:rPr lang="ar-SA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» </a:t>
            </a:r>
            <a:r>
              <a:rPr lang="ar-SA" dirty="0" smtClean="0"/>
              <a:t>( الشورى : 27 ) </a:t>
            </a:r>
            <a:endParaRPr lang="fa-IR" dirty="0" smtClean="0"/>
          </a:p>
          <a:p>
            <a:pPr marL="0" indent="0" algn="r" rtl="1">
              <a:buNone/>
            </a:pPr>
            <a:r>
              <a:rPr lang="ar-SA" b="1" dirty="0" smtClean="0"/>
              <a:t> </a:t>
            </a:r>
            <a:r>
              <a:rPr lang="ar-SA" b="1" dirty="0"/>
              <a:t>« هرگاه خداوند روزى را براى بندگانش وسعت بخشد ، در زمين طغيان و ستم مى‌كنند از اين رو به مقدارى كه مى‌خواهد ( و مصلحت مى‌داند ) نازل مى‌كند ، كه نسبت به بندگانش آگاه و بيناست . </a:t>
            </a:r>
            <a:r>
              <a:rPr lang="ar-SA" b="1" dirty="0" smtClean="0"/>
              <a:t>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88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توصیه 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 rtl="1">
              <a:lnSpc>
                <a:spcPct val="200000"/>
              </a:lnSpc>
              <a:buNone/>
            </a:pPr>
            <a:r>
              <a:rPr lang="ar-SA" sz="4800" b="1" dirty="0">
                <a:cs typeface="B Zar" panose="00000400000000000000" pitchFamily="2" charset="-78"/>
              </a:rPr>
              <a:t>مطالعه کتاب </a:t>
            </a:r>
            <a:endParaRPr lang="fa-IR" sz="4800" b="1" dirty="0" smtClean="0">
              <a:cs typeface="B Zar" panose="000004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ar-SA" sz="4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«</a:t>
            </a:r>
            <a:r>
              <a:rPr lang="ar-SA" sz="4800" b="1" dirty="0">
                <a:solidFill>
                  <a:srgbClr val="002060"/>
                </a:solidFill>
                <a:cs typeface="B Zar" panose="00000400000000000000" pitchFamily="2" charset="-78"/>
              </a:rPr>
              <a:t>رمز پیروزی مردان بزرگ» </a:t>
            </a:r>
            <a:endParaRPr lang="fa-IR" sz="4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ar-SA" sz="4800" b="1" dirty="0" smtClean="0">
                <a:cs typeface="B Zar" panose="00000400000000000000" pitchFamily="2" charset="-78"/>
              </a:rPr>
              <a:t>تألیف </a:t>
            </a:r>
            <a:endParaRPr lang="fa-IR" sz="4800" b="1" dirty="0" smtClean="0">
              <a:cs typeface="B Zar" panose="000004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ar-SA" sz="4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 </a:t>
            </a:r>
            <a:r>
              <a:rPr lang="fa-IR" sz="4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حضرت </a:t>
            </a:r>
            <a:r>
              <a:rPr lang="ar-SA" sz="4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آیت </a:t>
            </a:r>
            <a:r>
              <a:rPr lang="ar-SA" sz="4800" b="1" dirty="0">
                <a:solidFill>
                  <a:srgbClr val="002060"/>
                </a:solidFill>
                <a:cs typeface="B Zar" panose="00000400000000000000" pitchFamily="2" charset="-78"/>
              </a:rPr>
              <a:t>الله جعفر </a:t>
            </a:r>
            <a:r>
              <a:rPr lang="ar-SA" sz="48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سبحانی</a:t>
            </a:r>
            <a:endParaRPr lang="fa-IR" sz="4800" b="1" dirty="0" smtClean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marL="0" indent="0" algn="ctr" rtl="1">
              <a:lnSpc>
                <a:spcPct val="200000"/>
              </a:lnSpc>
              <a:buNone/>
            </a:pPr>
            <a:r>
              <a:rPr lang="fa-IR" sz="4800" b="1" dirty="0" smtClean="0">
                <a:solidFill>
                  <a:schemeClr val="accent2">
                    <a:lumMod val="75000"/>
                  </a:schemeClr>
                </a:solidFill>
                <a:cs typeface="B Zar" panose="00000400000000000000" pitchFamily="2" charset="-78"/>
              </a:rPr>
              <a:t> </a:t>
            </a:r>
            <a:r>
              <a:rPr lang="fa-IR" sz="4800" b="1" dirty="0" smtClean="0">
                <a:cs typeface="B Zar" panose="00000400000000000000" pitchFamily="2" charset="-78"/>
              </a:rPr>
              <a:t>را به همه برادران و خواهران توصیه می کنم </a:t>
            </a:r>
            <a:endParaRPr lang="en-US" sz="4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7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430" y="0"/>
            <a:ext cx="1294542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832" y="707510"/>
            <a:ext cx="7830355" cy="3246303"/>
          </a:xfrm>
        </p:spPr>
        <p:txBody>
          <a:bodyPr>
            <a:normAutofit fontScale="25000" lnSpcReduction="20000"/>
          </a:bodyPr>
          <a:lstStyle/>
          <a:p>
            <a:pPr rtl="1"/>
            <a:r>
              <a:rPr lang="fa-IR" sz="17600" b="1" dirty="0">
                <a:solidFill>
                  <a:schemeClr val="accent4"/>
                </a:solidFill>
                <a:cs typeface="B Zar" panose="00000400000000000000" pitchFamily="2" charset="-78"/>
              </a:rPr>
              <a:t>والسلام علیکم</a:t>
            </a:r>
            <a:endParaRPr lang="en-US" sz="17600" b="1" dirty="0">
              <a:solidFill>
                <a:schemeClr val="accent4"/>
              </a:solidFill>
              <a:cs typeface="B Zar" panose="00000400000000000000" pitchFamily="2" charset="-78"/>
            </a:endParaRPr>
          </a:p>
          <a:p>
            <a:pPr rtl="1"/>
            <a:endParaRPr lang="fa-IR" sz="17600" b="1" dirty="0" smtClean="0">
              <a:cs typeface="B Zar" panose="00000400000000000000" pitchFamily="2" charset="-78"/>
            </a:endParaRPr>
          </a:p>
          <a:p>
            <a:pPr rtl="1"/>
            <a:r>
              <a:rPr lang="fa-IR" sz="17600" b="1" dirty="0" smtClean="0">
                <a:cs typeface="B Zar" panose="00000400000000000000" pitchFamily="2" charset="-78"/>
              </a:rPr>
              <a:t>خودتان و فرزندانتان</a:t>
            </a:r>
          </a:p>
          <a:p>
            <a:pPr rtl="1"/>
            <a:endParaRPr lang="fa-IR" sz="17600" b="1" dirty="0" smtClean="0">
              <a:cs typeface="B Zar" panose="00000400000000000000" pitchFamily="2" charset="-78"/>
            </a:endParaRPr>
          </a:p>
          <a:p>
            <a:pPr rtl="1"/>
            <a:r>
              <a:rPr lang="fa-IR" sz="17600" b="1" dirty="0" smtClean="0">
                <a:cs typeface="B Zar" panose="00000400000000000000" pitchFamily="2" charset="-78"/>
              </a:rPr>
              <a:t> را تشویق کنید</a:t>
            </a:r>
          </a:p>
          <a:p>
            <a:pPr rtl="1"/>
            <a:r>
              <a:rPr lang="fa-IR" sz="6000" b="1" dirty="0" smtClean="0">
                <a:cs typeface="B Zar" panose="00000400000000000000" pitchFamily="2" charset="-78"/>
              </a:rPr>
              <a:t> </a:t>
            </a:r>
            <a:endParaRPr lang="en-US" sz="6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1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67425"/>
            <a:ext cx="11694017" cy="655534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3200" b="1" dirty="0" smtClean="0">
                <a:cs typeface="B Zar" panose="00000400000000000000" pitchFamily="2" charset="-78"/>
              </a:rPr>
              <a:t>با نگاهی به : </a:t>
            </a:r>
          </a:p>
          <a:p>
            <a:pPr marL="0" indent="0" algn="r" rtl="1">
              <a:buNone/>
            </a:pPr>
            <a:endParaRPr lang="fa-IR" sz="3200" b="1" dirty="0">
              <a:cs typeface="B Zar" panose="00000400000000000000" pitchFamily="2" charset="-78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تجربیات عامه مردم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پژوهشهای علمی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شعر شاعران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سخن بزرگان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احادیث و روایات </a:t>
            </a: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a-IR" sz="3200" b="1" dirty="0" smtClean="0">
                <a:cs typeface="B Zar" panose="00000400000000000000" pitchFamily="2" charset="-78"/>
              </a:rPr>
              <a:t>آیات قرآن </a:t>
            </a:r>
            <a:endParaRPr lang="en-US" sz="32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1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905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88472"/>
            <a:ext cx="9144000" cy="1655762"/>
          </a:xfrm>
        </p:spPr>
        <p:txBody>
          <a:bodyPr/>
          <a:lstStyle/>
          <a:p>
            <a:r>
              <a:rPr lang="fa-IR" sz="48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تجربیات عامه مردم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6000" b="1" dirty="0" smtClean="0">
                <a:solidFill>
                  <a:srgbClr val="7030A0"/>
                </a:solidFill>
                <a:cs typeface="B Zar" panose="00000400000000000000" pitchFamily="2" charset="-78"/>
              </a:rPr>
              <a:t>در پژوهش های علمی </a:t>
            </a:r>
            <a:endParaRPr lang="en-US" sz="6000" b="1" dirty="0">
              <a:solidFill>
                <a:srgbClr val="7030A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88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خلاصه تحقیقات فردریک هرزبرگ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2685"/>
            <a:ext cx="10515600" cy="3031801"/>
          </a:xfrm>
          <a:solidFill>
            <a:srgbClr val="00B0F0"/>
          </a:solidFill>
        </p:spPr>
        <p:txBody>
          <a:bodyPr/>
          <a:lstStyle/>
          <a:p>
            <a:pPr algn="ctr" rtl="1"/>
            <a:r>
              <a:rPr lang="fa-IR" b="1" dirty="0" smtClean="0"/>
              <a:t>هرزبرگ و تئوری دوعاملی (بهداشتی و انگیزشی) </a:t>
            </a:r>
          </a:p>
          <a:p>
            <a:pPr marL="0" indent="0" algn="r" rtl="1"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سوال تحقیق : </a:t>
            </a:r>
          </a:p>
          <a:p>
            <a:pPr marL="0" indent="0" algn="r" rtl="1">
              <a:buNone/>
            </a:pPr>
            <a:endParaRPr lang="fa-IR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fa-IR" sz="3600" b="1" dirty="0" smtClean="0">
                <a:cs typeface="B Zar" panose="00000400000000000000" pitchFamily="2" charset="-78"/>
              </a:rPr>
              <a:t>1- چه عواملی موجب </a:t>
            </a:r>
            <a:r>
              <a:rPr lang="fa-IR" sz="3600" b="1" u="sng" dirty="0" smtClean="0">
                <a:cs typeface="B Zar" panose="00000400000000000000" pitchFamily="2" charset="-78"/>
              </a:rPr>
              <a:t>نارضایتی</a:t>
            </a:r>
            <a:r>
              <a:rPr lang="fa-IR" sz="3600" b="1" dirty="0" smtClean="0">
                <a:cs typeface="B Zar" panose="00000400000000000000" pitchFamily="2" charset="-78"/>
              </a:rPr>
              <a:t> می شود ؟</a:t>
            </a:r>
          </a:p>
          <a:p>
            <a:pPr marL="0" indent="0" algn="r" rtl="1">
              <a:buNone/>
            </a:pPr>
            <a:r>
              <a:rPr lang="fa-IR" sz="3600" b="1" dirty="0" smtClean="0">
                <a:cs typeface="B Zar" panose="00000400000000000000" pitchFamily="2" charset="-78"/>
              </a:rPr>
              <a:t>2- چه عواملی موجب </a:t>
            </a:r>
            <a:r>
              <a:rPr lang="fa-IR" sz="3600" b="1" u="sng" dirty="0" smtClean="0">
                <a:cs typeface="B Zar" panose="00000400000000000000" pitchFamily="2" charset="-78"/>
              </a:rPr>
              <a:t>رضایت</a:t>
            </a:r>
            <a:r>
              <a:rPr lang="fa-IR" sz="3600" b="1" dirty="0" smtClean="0">
                <a:cs typeface="B Zar" panose="00000400000000000000" pitchFamily="2" charset="-78"/>
              </a:rPr>
              <a:t> می شود ؟ </a:t>
            </a:r>
            <a:endParaRPr lang="en-US" sz="3600" b="1" dirty="0">
              <a:cs typeface="B Zar" panose="00000400000000000000" pitchFamily="2" charset="-78"/>
            </a:endParaRPr>
          </a:p>
        </p:txBody>
      </p:sp>
      <p:pic>
        <p:nvPicPr>
          <p:cNvPr id="1026" name="Picture 2" descr="http://tse1.mm.bing.net/th?&amp;id=OIP.M12bce45c58a38e04cfe0014b1cb2ad14o1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7" y="0"/>
            <a:ext cx="2210292" cy="31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6746"/>
              </p:ext>
            </p:extLst>
          </p:nvPr>
        </p:nvGraphicFramePr>
        <p:xfrm>
          <a:off x="2065338" y="1125539"/>
          <a:ext cx="8221662" cy="5622778"/>
        </p:xfrm>
        <a:graphic>
          <a:graphicData uri="http://schemas.openxmlformats.org/drawingml/2006/table">
            <a:tbl>
              <a:tblPr rtl="1" firstRow="1" firstCol="1" bandRow="1">
                <a:tableStyleId>{17292A2E-F333-43FB-9621-5CBBE7FDCDCB}</a:tableStyleId>
              </a:tblPr>
              <a:tblGrid>
                <a:gridCol w="3844239"/>
                <a:gridCol w="4377423"/>
              </a:tblGrid>
              <a:tr h="7577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عوامل </a:t>
                      </a: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بهداشتی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( جلوگیری از نارضایتی 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عوامل </a:t>
                      </a: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انگیزشی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( موجب</a:t>
                      </a:r>
                      <a:r>
                        <a:rPr lang="fa-IR" sz="2800" baseline="0" dirty="0" smtClean="0">
                          <a:solidFill>
                            <a:schemeClr val="tx1"/>
                          </a:solidFill>
                          <a:effectLst/>
                          <a:cs typeface="B Zar" panose="00000400000000000000" pitchFamily="2" charset="-78"/>
                        </a:rPr>
                        <a:t> رضایت )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4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effectLst/>
                          <a:cs typeface="B Traffic" pitchFamily="2" charset="-78"/>
                        </a:rPr>
                        <a:t>مربوط به محیط کار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Traffic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effectLst/>
                          <a:cs typeface="B Traffic" pitchFamily="2" charset="-78"/>
                        </a:rPr>
                        <a:t>مربوط به نفس کار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B Traffic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B Zar" panose="00000400000000000000" pitchFamily="2" charset="-78"/>
                        </a:rPr>
                        <a:t>حقوق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Zar" panose="00000400000000000000" pitchFamily="2" charset="-78"/>
                        </a:rPr>
                        <a:t>کسب </a:t>
                      </a:r>
                      <a:r>
                        <a:rPr lang="fa-IR" sz="2400" b="1" dirty="0" smtClean="0">
                          <a:effectLst/>
                          <a:cs typeface="B Zar" panose="00000400000000000000" pitchFamily="2" charset="-78"/>
                        </a:rPr>
                        <a:t>موفقیت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184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B Zar" panose="00000400000000000000" pitchFamily="2" charset="-78"/>
                        </a:rPr>
                        <a:t>پاداش و رفاهیات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effectLst/>
                          <a:cs typeface="B Zar" panose="00000400000000000000" pitchFamily="2" charset="-78"/>
                        </a:rPr>
                        <a:t>قدردانی برای انجام کار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77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Zar" panose="00000400000000000000" pitchFamily="2" charset="-78"/>
                        </a:rPr>
                        <a:t>شرایط کار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Zar" panose="00000400000000000000" pitchFamily="2" charset="-78"/>
                        </a:rPr>
                        <a:t>کار تلاش برانگیز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77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effectLst/>
                          <a:cs typeface="B Zar" panose="00000400000000000000" pitchFamily="2" charset="-78"/>
                        </a:rPr>
                        <a:t>جایگاه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effectLst/>
                          <a:cs typeface="B Zar" panose="00000400000000000000" pitchFamily="2" charset="-78"/>
                        </a:rPr>
                        <a:t>مسئولیت فزاینده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04325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امنیت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امکان رشد </a:t>
                      </a:r>
                      <a:r>
                        <a:rPr lang="fa-I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و توسعه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 marL="68568" marR="68568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97351" y="285750"/>
            <a:ext cx="4060825" cy="5842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3200" b="1" dirty="0">
                <a:cs typeface="B Zar" pitchFamily="2" charset="-78"/>
              </a:rPr>
              <a:t>عوامل بهداشتی و  انگیزشی</a:t>
            </a:r>
          </a:p>
        </p:txBody>
      </p:sp>
    </p:spTree>
    <p:extLst>
      <p:ext uri="{BB962C8B-B14F-4D97-AF65-F5344CB8AC3E}">
        <p14:creationId xmlns:p14="http://schemas.microsoft.com/office/powerpoint/2010/main" val="15930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7030A0"/>
                </a:solidFill>
                <a:cs typeface="B Zar" panose="00000400000000000000" pitchFamily="2" charset="-78"/>
              </a:rPr>
              <a:t>در شعر شاعران</a:t>
            </a:r>
            <a:r>
              <a:rPr lang="fa-IR" b="1" dirty="0" smtClean="0">
                <a:cs typeface="B Zar" panose="00000400000000000000" pitchFamily="2" charset="-78"/>
              </a:rPr>
              <a:t> 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7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3487" y="141668"/>
            <a:ext cx="116553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حافظ:</a:t>
            </a:r>
            <a:endParaRPr lang="en-US" sz="5400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ctr" rtl="1"/>
            <a:r>
              <a:rPr lang="ar-SA" sz="4800" b="1" dirty="0">
                <a:cs typeface="B Zar" panose="00000400000000000000" pitchFamily="2" charset="-78"/>
              </a:rPr>
              <a:t>ز کوشش به هرچیز خواهی </a:t>
            </a:r>
            <a:r>
              <a:rPr lang="ar-SA" sz="4800" b="1" dirty="0" smtClean="0">
                <a:cs typeface="B Zar" panose="00000400000000000000" pitchFamily="2" charset="-78"/>
              </a:rPr>
              <a:t>رسی </a:t>
            </a:r>
            <a:endParaRPr lang="en-US" sz="4800" dirty="0">
              <a:cs typeface="B Zar" panose="00000400000000000000" pitchFamily="2" charset="-78"/>
            </a:endParaRPr>
          </a:p>
          <a:p>
            <a:pPr algn="ctr" rtl="1"/>
            <a:r>
              <a:rPr lang="ar-SA" sz="4800" b="1" dirty="0">
                <a:cs typeface="B Zar" panose="00000400000000000000" pitchFamily="2" charset="-78"/>
              </a:rPr>
              <a:t>  به هر چیز خواهی کماهی </a:t>
            </a:r>
            <a:r>
              <a:rPr lang="ar-SA" sz="4800" b="1" dirty="0" smtClean="0">
                <a:cs typeface="B Zar" panose="00000400000000000000" pitchFamily="2" charset="-78"/>
              </a:rPr>
              <a:t>رسی</a:t>
            </a:r>
            <a:endParaRPr lang="fa-IR" sz="4800" b="1" dirty="0" smtClean="0">
              <a:cs typeface="B Zar" panose="00000400000000000000" pitchFamily="2" charset="-78"/>
            </a:endParaRPr>
          </a:p>
          <a:p>
            <a:pPr algn="ctr" rtl="1"/>
            <a:endParaRPr lang="en-US" sz="5400" dirty="0">
              <a:cs typeface="B Zar" panose="00000400000000000000" pitchFamily="2" charset="-78"/>
            </a:endParaRPr>
          </a:p>
          <a:p>
            <a:pPr algn="ctr" rtl="1"/>
            <a:r>
              <a:rPr lang="ar-SA" sz="5400" b="1" dirty="0">
                <a:solidFill>
                  <a:srgbClr val="C00000"/>
                </a:solidFill>
                <a:cs typeface="B Zar" panose="00000400000000000000" pitchFamily="2" charset="-78"/>
              </a:rPr>
              <a:t>سعدی :</a:t>
            </a:r>
            <a:endParaRPr lang="en-US" sz="5400" dirty="0">
              <a:solidFill>
                <a:srgbClr val="C00000"/>
              </a:solidFill>
              <a:cs typeface="B Zar" panose="00000400000000000000" pitchFamily="2" charset="-78"/>
            </a:endParaRPr>
          </a:p>
          <a:p>
            <a:pPr algn="ctr" rtl="1"/>
            <a:r>
              <a:rPr lang="ar-SA" sz="4400" b="1" dirty="0">
                <a:cs typeface="B Zar" panose="00000400000000000000" pitchFamily="2" charset="-78"/>
              </a:rPr>
              <a:t>نابرده رنج گنج میسر نمی شود</a:t>
            </a:r>
            <a:endParaRPr lang="en-US" sz="4400" dirty="0">
              <a:cs typeface="B Zar" panose="00000400000000000000" pitchFamily="2" charset="-78"/>
            </a:endParaRPr>
          </a:p>
          <a:p>
            <a:pPr algn="ctr" rtl="1"/>
            <a:r>
              <a:rPr lang="ar-SA" sz="4400" b="1" dirty="0">
                <a:cs typeface="B Zar" panose="00000400000000000000" pitchFamily="2" charset="-78"/>
              </a:rPr>
              <a:t>مزد آن گرفت جان برادر که کار کرد</a:t>
            </a:r>
            <a:endParaRPr lang="en-US" sz="4400" dirty="0">
              <a:cs typeface="B Zar" panose="00000400000000000000" pitchFamily="2" charset="-78"/>
            </a:endParaRPr>
          </a:p>
          <a:p>
            <a:pPr algn="ctr" rtl="1"/>
            <a:endParaRPr lang="en-US" sz="54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54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688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 Titr</vt:lpstr>
      <vt:lpstr>B Traffic</vt:lpstr>
      <vt:lpstr>B Zar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خلاصه تحقیقات فردریک هرزبرگ </vt:lpstr>
      <vt:lpstr>PowerPoint Presentation</vt:lpstr>
      <vt:lpstr>در شعر شاعران </vt:lpstr>
      <vt:lpstr>PowerPoint Presentation</vt:lpstr>
      <vt:lpstr>شهريار: در گريه ی جنين گَهِ زادن تأمّلي      پيداست متن  نامه ز عنوان زندگي     صائب تبریزی: صبر بر جور فلك كن تا برآئي رو سفيد        دانه چون در آسيا افتد تحمّل بايدش </vt:lpstr>
      <vt:lpstr>در سخن بزرگان</vt:lpstr>
      <vt:lpstr>ناپلئون می گوید:  (شداید و آلام، هوش انسان را تیزتر و حاصل خیزتر می سازد.)    فئودور داستایوفسکی  نویسنده بزرگ روسی که زندگی بسیار دشواری داشته و می گوید:  همواره واهمه دارم که اهلیت رنجهایم را نداشته باشم. «محنت» ها به واقع«محبّت» خداوند هستند اگر از منظری دقیق نگاه کنیم.  مارسل پروست نویسنده معروف فرانسوی گوید:  همة هنر زیستن در این است که از پدیده‌ها و اشخاص که رنجمان می‌دهند به عنوان پلّه‌ای برای دستیابی به گونة خدایی آن سود جوئیم و اینگونه، هر روز زندگی را سرشار از حضور خداوند گردانیم. </vt:lpstr>
      <vt:lpstr>خواجه عبداله انصاری گوید:  الهی! نالیدن من از درد، از بیم زوال درد است ... (رسائل، ج1 و 5) ای بسا رخنه که در آن محکمی است             ای بسا اندوه که در آن خرّمی است   سهل تستری گوید:  اگر بلا نبودی به حق راه نبودی. رنج، روح را صيقل و جان را غنا مي‌بخشد. </vt:lpstr>
      <vt:lpstr>استاد مطهری گوید:   سختی و مشکلات  هم تربیت‌کننده فرد و هم بیدار کننده ملّت است. سختی، بیدار سازنده و هشیار کننده انسان خفته و تحریک کننده عزمها و اراده‌هاست. شداید همچون صیقلی که به آهن و فولاد می‌دهند هر چه بیشتر با روان آدمی تماس گیرد او را مصمم‌تر و فعالتر می‌کند.  در روايتى نقل شده كه حضرت موسى (ع) در گفتارى كه با خداوند داشت عرض كرد :   خدايا دوست ندارم كه بيمار و ضعيف گردم و در عبادت من سستى پيدا گردد و هم دوست ندارم هميشه سالم باشم كه تو را فراموش كنم ، بلكه دوست دارم گاهى بيمار شوم كه تو را ياد كنم و گاهى سالم شوم ، و تو را شكرگذارم . ( ارشاد القلوب - ترجمه سلگى ، ج 1 ، ص : 122 )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توصیه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والدین  و فرزندان</dc:title>
  <dc:creator>Mehrab</dc:creator>
  <cp:lastModifiedBy>Mehrab</cp:lastModifiedBy>
  <cp:revision>28</cp:revision>
  <dcterms:created xsi:type="dcterms:W3CDTF">2015-09-04T19:04:23Z</dcterms:created>
  <dcterms:modified xsi:type="dcterms:W3CDTF">2015-09-07T21:40:36Z</dcterms:modified>
</cp:coreProperties>
</file>