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7"/>
  </p:notesMasterIdLst>
  <p:sldIdLst>
    <p:sldId id="402" r:id="rId5"/>
    <p:sldId id="256" r:id="rId6"/>
    <p:sldId id="379" r:id="rId7"/>
    <p:sldId id="384" r:id="rId8"/>
    <p:sldId id="385" r:id="rId9"/>
    <p:sldId id="386" r:id="rId10"/>
    <p:sldId id="387" r:id="rId11"/>
    <p:sldId id="391" r:id="rId12"/>
    <p:sldId id="392" r:id="rId13"/>
    <p:sldId id="396" r:id="rId14"/>
    <p:sldId id="393" r:id="rId15"/>
    <p:sldId id="397" r:id="rId16"/>
    <p:sldId id="399" r:id="rId17"/>
    <p:sldId id="308" r:id="rId18"/>
    <p:sldId id="257" r:id="rId19"/>
    <p:sldId id="309" r:id="rId20"/>
    <p:sldId id="276" r:id="rId21"/>
    <p:sldId id="310" r:id="rId22"/>
    <p:sldId id="311" r:id="rId23"/>
    <p:sldId id="312" r:id="rId24"/>
    <p:sldId id="258" r:id="rId25"/>
    <p:sldId id="344" r:id="rId26"/>
    <p:sldId id="345" r:id="rId27"/>
    <p:sldId id="346" r:id="rId28"/>
    <p:sldId id="347" r:id="rId29"/>
    <p:sldId id="348" r:id="rId30"/>
    <p:sldId id="349" r:id="rId31"/>
    <p:sldId id="259" r:id="rId32"/>
    <p:sldId id="313" r:id="rId33"/>
    <p:sldId id="314" r:id="rId34"/>
    <p:sldId id="315" r:id="rId35"/>
    <p:sldId id="350" r:id="rId36"/>
    <p:sldId id="351" r:id="rId37"/>
    <p:sldId id="352" r:id="rId38"/>
    <p:sldId id="320" r:id="rId39"/>
    <p:sldId id="353" r:id="rId40"/>
    <p:sldId id="370" r:id="rId41"/>
    <p:sldId id="371" r:id="rId42"/>
    <p:sldId id="368" r:id="rId43"/>
    <p:sldId id="367" r:id="rId44"/>
    <p:sldId id="369" r:id="rId45"/>
    <p:sldId id="356" r:id="rId46"/>
    <p:sldId id="357" r:id="rId47"/>
    <p:sldId id="358" r:id="rId48"/>
    <p:sldId id="359" r:id="rId49"/>
    <p:sldId id="360" r:id="rId50"/>
    <p:sldId id="361" r:id="rId51"/>
    <p:sldId id="319" r:id="rId52"/>
    <p:sldId id="317" r:id="rId53"/>
    <p:sldId id="326" r:id="rId54"/>
    <p:sldId id="366" r:id="rId55"/>
    <p:sldId id="362" r:id="rId56"/>
    <p:sldId id="363" r:id="rId57"/>
    <p:sldId id="364" r:id="rId58"/>
    <p:sldId id="365" r:id="rId59"/>
    <p:sldId id="291" r:id="rId60"/>
    <p:sldId id="298" r:id="rId61"/>
    <p:sldId id="299" r:id="rId62"/>
    <p:sldId id="373" r:id="rId63"/>
    <p:sldId id="374" r:id="rId64"/>
    <p:sldId id="401" r:id="rId65"/>
    <p:sldId id="375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4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29FB2-AA25-48D8-9F18-06AD97E2CD02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AEDF4-F2F9-4410-9C70-1C1537F61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7177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xmlns="" val="3321064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xmlns="" val="1121372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xmlns="" val="4067175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xmlns="" val="2822510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xmlns="" val="1679036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xmlns="" val="237810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xmlns="" val="840721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xmlns="" val="3046045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xmlns="" val="3766620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xmlns="" val="3417040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xmlns="" val="3891091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8368A-571B-4D11-A5B2-EF0D10F4F45C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7E93-3EF0-4D36-BE94-9E4888DA0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8368A-571B-4D11-A5B2-EF0D10F4F45C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7E93-3EF0-4D36-BE94-9E4888DA0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8368A-571B-4D11-A5B2-EF0D10F4F45C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7E93-3EF0-4D36-BE94-9E4888DA0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8368A-571B-4D11-A5B2-EF0D10F4F45C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7E93-3EF0-4D36-BE94-9E4888DA0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8368A-571B-4D11-A5B2-EF0D10F4F45C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7E93-3EF0-4D36-BE94-9E4888DA0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8368A-571B-4D11-A5B2-EF0D10F4F45C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7E93-3EF0-4D36-BE94-9E4888DA0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8368A-571B-4D11-A5B2-EF0D10F4F45C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7E93-3EF0-4D36-BE94-9E4888DA0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8368A-571B-4D11-A5B2-EF0D10F4F45C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7E93-3EF0-4D36-BE94-9E4888DA0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8368A-571B-4D11-A5B2-EF0D10F4F45C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7E93-3EF0-4D36-BE94-9E4888DA0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8368A-571B-4D11-A5B2-EF0D10F4F45C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7E93-3EF0-4D36-BE94-9E4888DA0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8368A-571B-4D11-A5B2-EF0D10F4F45C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6FF7E93-3EF0-4D36-BE94-9E4888DA0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A8368A-571B-4D11-A5B2-EF0D10F4F45C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FF7E93-3EF0-4D36-BE94-9E4888DA0D9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fa-IR" dirty="0" smtClean="0"/>
          </a:p>
          <a:p>
            <a:pPr algn="ctr"/>
            <a:endParaRPr lang="fa-IR" dirty="0" smtClean="0"/>
          </a:p>
          <a:p>
            <a:pPr algn="ctr"/>
            <a:r>
              <a:rPr lang="fa-IR" dirty="0" smtClean="0">
                <a:cs typeface="2  Esfehan" pitchFamily="2" charset="-78"/>
              </a:rPr>
              <a:t>دکتر احمد عبدالهی</a:t>
            </a:r>
            <a:r>
              <a:rPr lang="fa-IR" dirty="0" smtClean="0"/>
              <a:t> </a:t>
            </a:r>
            <a:endParaRPr lang="en-US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2590800" y="2971800"/>
            <a:ext cx="3810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2  Esfehan" pitchFamily="2" charset="-78"/>
              </a:rPr>
              <a:t>دکتر ساریخانی</a:t>
            </a:r>
          </a:p>
          <a:p>
            <a:pPr algn="ctr"/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2  Esfehan" pitchFamily="2" charset="-78"/>
              </a:rPr>
              <a:t>متخصص زنان و زایمان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2  Esfehan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0" y="4648200"/>
            <a:ext cx="603867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2  Esfehan" pitchFamily="2" charset="-78"/>
              </a:rPr>
              <a:t>سرطان دهانه رحم(سرویکس)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r" rtl="1" eaLnBrk="1" hangingPunct="1"/>
            <a:r>
              <a:rPr lang="fa-IR" dirty="0" smtClean="0"/>
              <a:t>نابوتین کیست</a:t>
            </a:r>
            <a:endParaRPr lang="en-CA" dirty="0" smtClean="0">
              <a:cs typeface="Arial" charset="0"/>
            </a:endParaRPr>
          </a:p>
        </p:txBody>
      </p:sp>
      <p:sp>
        <p:nvSpPr>
          <p:cNvPr id="59394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1625" y="1527175"/>
            <a:ext cx="8505825" cy="4570413"/>
          </a:xfrm>
        </p:spPr>
        <p:txBody>
          <a:bodyPr/>
          <a:lstStyle/>
          <a:p>
            <a:pPr algn="r" rtl="1" eaLnBrk="1" hangingPunct="1"/>
            <a:r>
              <a:rPr lang="en-US" sz="2800" dirty="0" err="1" smtClean="0">
                <a:cs typeface="Times New Roman" pitchFamily="18" charset="0"/>
              </a:rPr>
              <a:t>Mucinous</a:t>
            </a:r>
            <a:r>
              <a:rPr lang="en-US" sz="2800" dirty="0" smtClean="0">
                <a:cs typeface="Times New Roman" pitchFamily="18" charset="0"/>
              </a:rPr>
              <a:t> retention cyst or epithelial inclusion cyst</a:t>
            </a:r>
            <a:r>
              <a:rPr lang="fa-IR" sz="2800" dirty="0" smtClean="0"/>
              <a:t> </a:t>
            </a:r>
          </a:p>
          <a:p>
            <a:pPr algn="r" rtl="1" eaLnBrk="1" hangingPunct="1"/>
            <a:r>
              <a:rPr lang="fa-IR" sz="2400" dirty="0" smtClean="0">
                <a:solidFill>
                  <a:srgbClr val="0070C0"/>
                </a:solidFill>
              </a:rPr>
              <a:t>اندیکاسیون</a:t>
            </a:r>
            <a:r>
              <a:rPr lang="fa-IR" sz="2800" dirty="0" smtClean="0">
                <a:solidFill>
                  <a:srgbClr val="0070C0"/>
                </a:solidFill>
              </a:rPr>
              <a:t> درمان </a:t>
            </a:r>
            <a:r>
              <a:rPr lang="fa-IR" sz="2400" dirty="0" smtClean="0">
                <a:solidFill>
                  <a:srgbClr val="0070C0"/>
                </a:solidFill>
              </a:rPr>
              <a:t>ندارد</a:t>
            </a:r>
            <a:r>
              <a:rPr lang="fa-IR" sz="2800" dirty="0" smtClean="0">
                <a:solidFill>
                  <a:srgbClr val="0070C0"/>
                </a:solidFill>
              </a:rPr>
              <a:t>(پدیده فیزیولوژیک متعاقب متاپلازی سنگفرشی)</a:t>
            </a:r>
            <a:endParaRPr lang="en-CA" sz="2800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n-US" sz="2800" dirty="0" smtClean="0"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n-US" sz="3200" dirty="0" smtClean="0"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n-US" sz="3200" dirty="0" smtClean="0"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n-US" sz="3200" dirty="0" smtClean="0"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n-US" sz="3200" dirty="0" smtClean="0"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n-US" sz="3200" dirty="0" smtClean="0"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n-CA" sz="3200" dirty="0" smtClean="0">
              <a:cs typeface="Times New Roman" pitchFamily="18" charset="0"/>
            </a:endParaRPr>
          </a:p>
        </p:txBody>
      </p:sp>
      <p:pic>
        <p:nvPicPr>
          <p:cNvPr id="59395" name="Picture 2" descr="http://www.fpnotebook.com/_media/GynCervicalColposcopyAcetowhit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3214688"/>
            <a:ext cx="308610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 descr="http://www.cgmh.org.tw/intr/intr5/c6700/OBGYN/F/Colposcopy/inflam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214688"/>
            <a:ext cx="316230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 fontScale="90000"/>
          </a:bodyPr>
          <a:lstStyle/>
          <a:p>
            <a:pPr algn="r" rtl="1" eaLnBrk="1" hangingPunct="1"/>
            <a:r>
              <a:rPr lang="fa-IR" dirty="0" smtClean="0">
                <a:solidFill>
                  <a:srgbClr val="7B9899"/>
                </a:solidFill>
              </a:rPr>
              <a:t>ناحیه تغییر شکل (</a:t>
            </a:r>
            <a:r>
              <a:rPr lang="en-US" dirty="0" err="1" smtClean="0">
                <a:solidFill>
                  <a:srgbClr val="7B9899"/>
                </a:solidFill>
                <a:cs typeface="Arial" charset="0"/>
              </a:rPr>
              <a:t>T.Zone</a:t>
            </a:r>
            <a:r>
              <a:rPr lang="fa-IR" dirty="0" smtClean="0">
                <a:solidFill>
                  <a:srgbClr val="7B9899"/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92500" lnSpcReduction="10000"/>
          </a:bodyPr>
          <a:lstStyle/>
          <a:p>
            <a:pPr marL="274320" indent="-274320" algn="r" rtl="1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a-IR" dirty="0" smtClean="0"/>
              <a:t> </a:t>
            </a:r>
            <a:r>
              <a:rPr lang="en-US" dirty="0" err="1" smtClean="0"/>
              <a:t>T.Zone</a:t>
            </a:r>
            <a:r>
              <a:rPr lang="fa-IR" dirty="0" smtClean="0"/>
              <a:t> از محل ابتدایی </a:t>
            </a:r>
            <a:r>
              <a:rPr lang="en-US" dirty="0" smtClean="0"/>
              <a:t>SCJ</a:t>
            </a:r>
            <a:r>
              <a:rPr lang="fa-IR" dirty="0" smtClean="0"/>
              <a:t> تا محل فیزیولوژیک فعال گسترش می یابد.</a:t>
            </a:r>
          </a:p>
          <a:p>
            <a:pPr marL="274320" indent="-274320" algn="r" rtl="1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a-IR" dirty="0" smtClean="0"/>
              <a:t>با بالغ شدن اپی تلیوم متاپلازی در ناحیه تغییر شکل(</a:t>
            </a:r>
            <a:r>
              <a:rPr lang="en-US" dirty="0" smtClean="0"/>
              <a:t>T.Z</a:t>
            </a:r>
            <a:r>
              <a:rPr lang="fa-IR" dirty="0" smtClean="0"/>
              <a:t>)این اپی تلیوم توانایی تولید گلیکوژن را پیدا می کند و از نظر کولپوسکوپی و بافت شناسی شبیه اپی تلیوم سنگفرشی بالغ می شود.</a:t>
            </a:r>
          </a:p>
          <a:p>
            <a:pPr marL="274320" indent="-274320" algn="r" rtl="1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a-IR" dirty="0" smtClean="0"/>
              <a:t>در اغلب موارد </a:t>
            </a:r>
            <a:r>
              <a:rPr lang="en-US" dirty="0" smtClean="0"/>
              <a:t>CIN</a:t>
            </a:r>
            <a:r>
              <a:rPr lang="fa-IR" dirty="0" smtClean="0"/>
              <a:t> به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dirty="0" smtClean="0"/>
              <a:t>  صورت یک کانون واحد از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dirty="0" smtClean="0"/>
              <a:t>  ازناحیه تغییرشکل درمنطقه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dirty="0" smtClean="0"/>
              <a:t>  در حال پیشرفت </a:t>
            </a:r>
            <a:r>
              <a:rPr lang="en-US" dirty="0" smtClean="0"/>
              <a:t>SCJ</a:t>
            </a:r>
            <a:r>
              <a:rPr lang="fa-IR" dirty="0" smtClean="0"/>
              <a:t> منشا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dirty="0" smtClean="0"/>
              <a:t>  می گیرد.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dirty="0" smtClean="0"/>
              <a:t>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dirty="0" smtClean="0"/>
              <a:t>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fa-IR" dirty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857500"/>
            <a:ext cx="51435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r" rtl="1" eaLnBrk="1" hangingPunct="1">
              <a:defRPr/>
            </a:pPr>
            <a:r>
              <a:rPr lang="fa-IR" dirty="0" smtClean="0"/>
              <a:t>اکتروپیون</a:t>
            </a:r>
            <a:endParaRPr lang="fa-IR" dirty="0"/>
          </a:p>
        </p:txBody>
      </p:sp>
      <p:sp>
        <p:nvSpPr>
          <p:cNvPr id="61442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r" rtl="1" eaLnBrk="1" hangingPunct="1"/>
            <a:r>
              <a:rPr lang="fa-IR" dirty="0" smtClean="0"/>
              <a:t>حجم سرویکس در مراحل مختلف زندگی به خصوص در زمان بلوغ و اولین بارداری که افزایش ترشح استروژن وجود دارد،افزایش می یابد که منجر به اورزیون اپی تلیوم استوانه ای اندوسرویکال به موقعیت اکتوسرویکس می شود.</a:t>
            </a:r>
            <a:r>
              <a:rPr lang="fa-IR" sz="2800" dirty="0" smtClean="0"/>
              <a:t> </a:t>
            </a:r>
          </a:p>
          <a:p>
            <a:pPr algn="r" rtl="1" eaLnBrk="1" hangingPunct="1"/>
            <a:r>
              <a:rPr lang="fa-IR" sz="2800" dirty="0" smtClean="0"/>
              <a:t>اورزیون مخاط اندوسرویکس و نمایان شدن اپی تلیوم استوانه ای به واژن را اکتروپیون می نامند.</a:t>
            </a:r>
          </a:p>
          <a:p>
            <a:pPr algn="r" rtl="1" eaLnBrk="1" hangingPunct="1"/>
            <a:r>
              <a:rPr lang="fa-IR" sz="2800" dirty="0" smtClean="0"/>
              <a:t>اکتروپیون به ندرت علائم بالینی می دهد و معمولا در معاینه بالینی کشف می شود،ولی گاهی منجر به لکوره یا خونریزی بعد از تماس می شود.</a:t>
            </a:r>
          </a:p>
          <a:p>
            <a:pPr eaLnBrk="1" hangingPunct="1"/>
            <a:endParaRPr lang="fa-IR" sz="2800" dirty="0" smtClean="0"/>
          </a:p>
          <a:p>
            <a:pPr eaLnBrk="1" hangingPunct="1">
              <a:buFont typeface="Wingdings 2" pitchFamily="18" charset="2"/>
              <a:buNone/>
            </a:pPr>
            <a:endParaRPr lang="fa-IR" sz="2800" dirty="0" smtClean="0"/>
          </a:p>
          <a:p>
            <a:pPr eaLnBrk="1" hangingPunct="1"/>
            <a:endParaRPr lang="fa-I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rmAutofit/>
          </a:bodyPr>
          <a:lstStyle/>
          <a:p>
            <a:pPr algn="r" rtl="1" eaLnBrk="1" hangingPunct="1">
              <a:defRPr/>
            </a:pPr>
            <a:r>
              <a:rPr lang="fa-IR" dirty="0" smtClean="0"/>
              <a:t>اکتروپیون</a:t>
            </a:r>
            <a:endParaRPr lang="fa-IR" dirty="0"/>
          </a:p>
        </p:txBody>
      </p:sp>
      <p:sp>
        <p:nvSpPr>
          <p:cNvPr id="63490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143000"/>
            <a:ext cx="8504238" cy="4956175"/>
          </a:xfrm>
        </p:spPr>
        <p:txBody>
          <a:bodyPr/>
          <a:lstStyle/>
          <a:p>
            <a:pPr algn="r" rtl="1" eaLnBrk="1" hangingPunct="1">
              <a:buFont typeface="Wingdings 2" pitchFamily="18" charset="2"/>
              <a:buNone/>
            </a:pPr>
            <a:endParaRPr lang="fa-IR" dirty="0" smtClean="0"/>
          </a:p>
          <a:p>
            <a:pPr algn="r" rtl="1" eaLnBrk="1" hangingPunct="1"/>
            <a:r>
              <a:rPr lang="fa-IR" dirty="0" smtClean="0"/>
              <a:t>اکتروپیون در سنین </a:t>
            </a:r>
            <a:r>
              <a:rPr lang="en-US" dirty="0" err="1" smtClean="0">
                <a:cs typeface="Times New Roman" pitchFamily="18" charset="0"/>
              </a:rPr>
              <a:t>adolesense</a:t>
            </a:r>
            <a:r>
              <a:rPr lang="fa-IR" dirty="0" smtClean="0"/>
              <a:t> شایع است،بعد از این سنین در خانم های که </a:t>
            </a:r>
            <a:r>
              <a:rPr lang="en-US" dirty="0" err="1" smtClean="0">
                <a:cs typeface="Times New Roman" pitchFamily="18" charset="0"/>
              </a:rPr>
              <a:t>ocp</a:t>
            </a:r>
            <a:r>
              <a:rPr lang="fa-IR" dirty="0" smtClean="0"/>
              <a:t> مصرف می کنند ویا در خانم های پاروس دیده می شود.</a:t>
            </a:r>
          </a:p>
          <a:p>
            <a:pPr algn="r" rtl="1" eaLnBrk="1" hangingPunct="1"/>
            <a:r>
              <a:rPr lang="fa-IR" dirty="0" smtClean="0"/>
              <a:t>اپی تلیوم اورزیون یافته نمای قرمزمشابه گرانولیشن دارد و ممکن است با ترشح زرد پوشیده شود.</a:t>
            </a:r>
          </a:p>
          <a:p>
            <a:pPr algn="r" rtl="1" eaLnBrk="1" hangingPunct="1"/>
            <a:r>
              <a:rPr lang="fa-IR" dirty="0" smtClean="0"/>
              <a:t>اکتروپیون نیاز به درمان ندارد مگر در مواردی که منجر به ترشحات شدید موکوئیدی، لکه بینی ویا خونریزی بعد از تماس شود.</a:t>
            </a:r>
          </a:p>
          <a:p>
            <a:pPr algn="r" rtl="1" eaLnBrk="1" hangingPunct="1"/>
            <a:r>
              <a:rPr lang="fa-IR" dirty="0" smtClean="0"/>
              <a:t> درمان:کرایو،کوتریزاسیون که </a:t>
            </a:r>
            <a:r>
              <a:rPr lang="en-US" dirty="0" smtClean="0">
                <a:cs typeface="Times New Roman" pitchFamily="18" charset="0"/>
              </a:rPr>
              <a:t>invasive</a:t>
            </a:r>
            <a:r>
              <a:rPr lang="fa-IR" dirty="0" smtClean="0"/>
              <a:t> هستند در این موارد بیمار باید بررسی شده بدخیمی رد شود</a:t>
            </a:r>
          </a:p>
          <a:p>
            <a:pPr algn="r" rtl="1" eaLnBrk="1" hangingPunct="1"/>
            <a:r>
              <a:rPr lang="fa-IR" dirty="0" smtClean="0"/>
              <a:t>آلترناتیو درمان:درمان دو هفته ای با ترکیبات اسیدی مثل شیاف های بوریک اسید 600 میلیگرم شبانه</a:t>
            </a:r>
          </a:p>
          <a:p>
            <a:pPr eaLnBrk="1" hangingPunct="1"/>
            <a:endParaRPr lang="fa-I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Cervical cancer screening detects </a:t>
            </a:r>
            <a:r>
              <a:rPr lang="en-US" dirty="0" err="1" smtClean="0"/>
              <a:t>preinvasive</a:t>
            </a:r>
            <a:r>
              <a:rPr lang="en-US" dirty="0" smtClean="0"/>
              <a:t> </a:t>
            </a:r>
            <a:r>
              <a:rPr lang="en-US" dirty="0" err="1" smtClean="0"/>
              <a:t>neoplasia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maks</a:t>
            </a:r>
            <a:r>
              <a:rPr lang="en-US" dirty="0" smtClean="0"/>
              <a:t> treatment possible before the disease becomes invasive.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Screening is performed using cervical cytology (Pap test), or a human </a:t>
            </a:r>
            <a:r>
              <a:rPr lang="en-US" dirty="0" err="1" smtClean="0"/>
              <a:t>papillomavirus</a:t>
            </a:r>
            <a:r>
              <a:rPr lang="en-US" dirty="0" smtClean="0"/>
              <a:t> (HPV) test, or a combination of the two tests.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Papanicolaou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(Pap)</a:t>
            </a:r>
            <a:r>
              <a:rPr lang="en-US" dirty="0"/>
              <a:t> smear screening test for cervical cancer </a:t>
            </a:r>
            <a:r>
              <a:rPr lang="en-US" dirty="0" smtClean="0"/>
              <a:t>introduced </a:t>
            </a:r>
            <a:r>
              <a:rPr lang="en-US" dirty="0"/>
              <a:t>in the United States in </a:t>
            </a:r>
            <a:r>
              <a:rPr lang="en-US" dirty="0" smtClean="0"/>
              <a:t>1941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Pap smear has become a model for cancer </a:t>
            </a:r>
            <a:r>
              <a:rPr lang="en-US" dirty="0" smtClean="0"/>
              <a:t>screening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Specimens for cytology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643182"/>
            <a:ext cx="8229600" cy="4389120"/>
          </a:xfrm>
        </p:spPr>
        <p:txBody>
          <a:bodyPr/>
          <a:lstStyle/>
          <a:p>
            <a:r>
              <a:rPr lang="en-US" dirty="0" smtClean="0"/>
              <a:t>  There are two methods for preparing a specimen for cervical cytology:</a:t>
            </a:r>
          </a:p>
          <a:p>
            <a:pPr>
              <a:buNone/>
            </a:pPr>
            <a:r>
              <a:rPr lang="en-US" dirty="0" smtClean="0"/>
              <a:t>                </a:t>
            </a:r>
            <a:r>
              <a:rPr lang="en-US" sz="2800" dirty="0" smtClean="0">
                <a:solidFill>
                  <a:schemeClr val="accent6"/>
                </a:solidFill>
                <a:sym typeface="Symbol"/>
              </a:rPr>
              <a:t>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conventional</a:t>
            </a:r>
            <a:r>
              <a:rPr lang="en-US" dirty="0" smtClean="0"/>
              <a:t> Pap smear </a:t>
            </a:r>
          </a:p>
          <a:p>
            <a:pPr>
              <a:buNone/>
            </a:pPr>
            <a:r>
              <a:rPr lang="en-US" dirty="0" smtClean="0"/>
              <a:t>                </a:t>
            </a:r>
            <a:r>
              <a:rPr lang="en-US" sz="2800" dirty="0" smtClean="0">
                <a:solidFill>
                  <a:schemeClr val="accent6"/>
                </a:solidFill>
                <a:sym typeface="Symbol"/>
              </a:rPr>
              <a:t> </a:t>
            </a:r>
            <a:r>
              <a:rPr lang="en-US" dirty="0" smtClean="0">
                <a:solidFill>
                  <a:srgbClr val="7030A0"/>
                </a:solidFill>
              </a:rPr>
              <a:t>liquid-base</a:t>
            </a:r>
            <a:r>
              <a:rPr lang="en-US" dirty="0" smtClean="0"/>
              <a:t>d</a:t>
            </a:r>
            <a:r>
              <a:rPr lang="en-US" sz="2400" dirty="0" smtClean="0"/>
              <a:t>( </a:t>
            </a:r>
            <a:r>
              <a:rPr lang="en-US" sz="2400" dirty="0" err="1" smtClean="0"/>
              <a:t>ThinPrep</a:t>
            </a:r>
            <a:r>
              <a:rPr lang="en-US" sz="2400" dirty="0" smtClean="0"/>
              <a:t>).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cells </a:t>
            </a:r>
            <a:r>
              <a:rPr lang="en-US" dirty="0"/>
              <a:t>are obtained from 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      </a:t>
            </a:r>
            <a:r>
              <a:rPr lang="en-US" sz="2800" dirty="0" smtClean="0">
                <a:solidFill>
                  <a:schemeClr val="accent6"/>
                </a:solidFill>
                <a:sym typeface="Symbol"/>
              </a:rPr>
              <a:t> </a:t>
            </a:r>
            <a:r>
              <a:rPr lang="en-US" dirty="0" err="1" smtClean="0"/>
              <a:t>ectocervix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  </a:t>
            </a:r>
            <a:r>
              <a:rPr lang="en-US" sz="2800" dirty="0" smtClean="0">
                <a:solidFill>
                  <a:schemeClr val="accent6"/>
                </a:solidFill>
                <a:sym typeface="Symbol"/>
              </a:rPr>
              <a:t> </a:t>
            </a:r>
            <a:r>
              <a:rPr lang="en-US" dirty="0" err="1" smtClean="0"/>
              <a:t>endocervix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</a:t>
            </a:r>
            <a:r>
              <a:rPr lang="en-US" sz="2800" dirty="0" smtClean="0">
                <a:solidFill>
                  <a:schemeClr val="accent6"/>
                </a:solidFill>
                <a:sym typeface="Symbol"/>
              </a:rPr>
              <a:t> </a:t>
            </a:r>
            <a:r>
              <a:rPr lang="en-US" dirty="0" smtClean="0"/>
              <a:t>transformation </a:t>
            </a:r>
            <a:r>
              <a:rPr lang="en-US" dirty="0"/>
              <a:t>zone </a:t>
            </a: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sz="2000" dirty="0" smtClean="0"/>
              <a:t>            (</a:t>
            </a:r>
            <a:r>
              <a:rPr lang="en-US" sz="2000" dirty="0" err="1"/>
              <a:t>squamocolumnar</a:t>
            </a:r>
            <a:r>
              <a:rPr lang="en-US" sz="2000" dirty="0"/>
              <a:t> junction</a:t>
            </a:r>
            <a:r>
              <a:rPr lang="en-US" sz="2000" dirty="0" smtClean="0"/>
              <a:t>)</a:t>
            </a:r>
            <a:endParaRPr lang="en-US" dirty="0"/>
          </a:p>
          <a:p>
            <a:endParaRPr lang="en-US" dirty="0"/>
          </a:p>
        </p:txBody>
      </p:sp>
      <p:pic>
        <p:nvPicPr>
          <p:cNvPr id="6" name="Content Placeholder 5" descr="Palefsky-fig3-300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7686" y="1357298"/>
            <a:ext cx="4572032" cy="43577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Collection device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 </a:t>
            </a:r>
            <a:r>
              <a:rPr lang="en-US" dirty="0" smtClean="0">
                <a:solidFill>
                  <a:srgbClr val="7030A0"/>
                </a:solidFill>
              </a:rPr>
              <a:t>spatula</a:t>
            </a:r>
          </a:p>
          <a:p>
            <a:endParaRPr lang="fa-IR" dirty="0" smtClean="0"/>
          </a:p>
          <a:p>
            <a:r>
              <a:rPr lang="en-US" dirty="0" err="1" smtClean="0">
                <a:solidFill>
                  <a:srgbClr val="C00000"/>
                </a:solidFill>
              </a:rPr>
              <a:t>endocervical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brush</a:t>
            </a:r>
            <a:endParaRPr lang="fa-IR" dirty="0" smtClean="0">
              <a:solidFill>
                <a:srgbClr val="C00000"/>
              </a:solidFill>
            </a:endParaRPr>
          </a:p>
          <a:p>
            <a:endParaRPr lang="fa-IR" dirty="0" smtClean="0"/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single broom device</a:t>
            </a:r>
          </a:p>
          <a:p>
            <a:endParaRPr lang="fa-IR" dirty="0" smtClean="0"/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Cotton tipped </a:t>
            </a:r>
            <a:r>
              <a:rPr lang="en-US" dirty="0" smtClean="0"/>
              <a:t>swabs collect fewer </a:t>
            </a:r>
            <a:r>
              <a:rPr lang="en-US" dirty="0" err="1" smtClean="0"/>
              <a:t>endocervical</a:t>
            </a:r>
            <a:r>
              <a:rPr lang="en-US" dirty="0" smtClean="0"/>
              <a:t> cells to detect CIN  so should be </a:t>
            </a:r>
            <a:r>
              <a:rPr lang="en-US" dirty="0" smtClean="0">
                <a:solidFill>
                  <a:srgbClr val="00B0F0"/>
                </a:solidFill>
              </a:rPr>
              <a:t>avoided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5" name="Content Placeholder 4" descr="10_collection_clos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29256" y="1928802"/>
            <a:ext cx="3333778" cy="3348842"/>
          </a:xfrm>
        </p:spPr>
      </p:pic>
      <p:cxnSp>
        <p:nvCxnSpPr>
          <p:cNvPr id="7" name="Straight Connector 6"/>
          <p:cNvCxnSpPr/>
          <p:nvPr/>
        </p:nvCxnSpPr>
        <p:spPr>
          <a:xfrm rot="10800000" flipV="1">
            <a:off x="827584" y="4509120"/>
            <a:ext cx="2592288" cy="17281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59632" y="4509120"/>
            <a:ext cx="2448272" cy="1800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pPr algn="ctr"/>
            <a:r>
              <a:rPr lang="en-US" b="1" dirty="0"/>
              <a:t>Sample collection</a:t>
            </a:r>
            <a:r>
              <a:rPr lang="en-US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plastic spatula circumferentially scrape the </a:t>
            </a:r>
            <a:r>
              <a:rPr lang="en-US" dirty="0" err="1" smtClean="0"/>
              <a:t>ectocervix</a:t>
            </a:r>
            <a:r>
              <a:rPr lang="en-US" dirty="0" smtClean="0"/>
              <a:t> </a:t>
            </a:r>
            <a:r>
              <a:rPr lang="en-US" sz="1800" dirty="0" smtClean="0"/>
              <a:t>(for liquid-based samples)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wood or plastic is fine for conventional smears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>
                <a:solidFill>
                  <a:srgbClr val="FF0000"/>
                </a:solidFill>
              </a:rPr>
              <a:t>Sampling 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ectocervix</a:t>
            </a:r>
            <a:r>
              <a:rPr lang="en-US" dirty="0" smtClean="0">
                <a:solidFill>
                  <a:srgbClr val="FF0000"/>
                </a:solidFill>
              </a:rPr>
              <a:t> before 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endocervix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will minimize bleeding</a:t>
            </a:r>
          </a:p>
          <a:p>
            <a:endParaRPr lang="en-US" dirty="0" smtClean="0"/>
          </a:p>
          <a:p>
            <a:r>
              <a:rPr lang="en-US" dirty="0" smtClean="0"/>
              <a:t>Rotate the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brush 180º to obtain a sample. 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w7_paptes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628800"/>
            <a:ext cx="4860032" cy="48965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2000240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/>
              <a:t>Cervical cancer screening </a:t>
            </a:r>
            <a:r>
              <a:rPr lang="en-US" sz="8000" b="1" dirty="0" smtClean="0"/>
              <a:t>tests</a:t>
            </a:r>
            <a:endParaRPr lang="en-US" sz="8000" dirty="0"/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403648" y="4653136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2800" dirty="0" smtClean="0"/>
              <a:t> Dr. Leila </a:t>
            </a:r>
            <a:r>
              <a:rPr lang="en-US" sz="2800" dirty="0" err="1" smtClean="0"/>
              <a:t>Sarikhani</a:t>
            </a:r>
            <a:r>
              <a:rPr lang="en-US" sz="2800" dirty="0" smtClean="0"/>
              <a:t> (Gynecologist)</a:t>
            </a:r>
          </a:p>
          <a:p>
            <a:pPr eaLnBrk="1" hangingPunct="1"/>
            <a:r>
              <a:rPr lang="en-US" sz="2800" dirty="0" err="1" smtClean="0"/>
              <a:t>Gerash</a:t>
            </a:r>
            <a:r>
              <a:rPr lang="en-US" sz="2800" dirty="0" smtClean="0"/>
              <a:t> Medical University</a:t>
            </a:r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Pap_test_Ayre_spatu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1285860"/>
            <a:ext cx="5429287" cy="49014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a-IR" b="1" dirty="0" smtClean="0"/>
              <a:t/>
            </a:r>
            <a:br>
              <a:rPr lang="fa-IR" b="1" dirty="0" smtClean="0"/>
            </a:br>
            <a:r>
              <a:rPr lang="fa-IR" b="1" dirty="0" smtClean="0"/>
              <a:t/>
            </a:r>
            <a:br>
              <a:rPr lang="fa-IR" b="1" dirty="0" smtClean="0"/>
            </a:br>
            <a:r>
              <a:rPr lang="fa-IR" b="1" dirty="0" smtClean="0"/>
              <a:t/>
            </a:r>
            <a:br>
              <a:rPr lang="fa-IR" b="1" dirty="0" smtClean="0"/>
            </a:br>
            <a:r>
              <a:rPr lang="fa-IR" b="1" dirty="0" smtClean="0"/>
              <a:t/>
            </a:r>
            <a:br>
              <a:rPr lang="fa-IR" b="1" dirty="0" smtClean="0"/>
            </a:br>
            <a:r>
              <a:rPr lang="en-US" b="1" dirty="0" smtClean="0"/>
              <a:t>conventional Pap smear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cells</a:t>
            </a:r>
            <a:r>
              <a:rPr lang="en-US" dirty="0"/>
              <a:t>, sampled from </a:t>
            </a:r>
            <a:r>
              <a:rPr lang="en-US" dirty="0" smtClean="0"/>
              <a:t>  cervix </a:t>
            </a:r>
            <a:r>
              <a:rPr lang="en-US" dirty="0"/>
              <a:t>&amp;</a:t>
            </a:r>
            <a:r>
              <a:rPr lang="en-US" dirty="0" smtClean="0"/>
              <a:t> </a:t>
            </a:r>
            <a:r>
              <a:rPr lang="en-US" dirty="0"/>
              <a:t>vagina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using </a:t>
            </a:r>
            <a:r>
              <a:rPr lang="en-US" dirty="0"/>
              <a:t>a brush or </a:t>
            </a:r>
            <a:r>
              <a:rPr lang="en-US" dirty="0" smtClean="0"/>
              <a:t>spatula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placed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directly on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slide </a:t>
            </a:r>
          </a:p>
          <a:p>
            <a:endParaRPr lang="en-US" dirty="0" smtClean="0"/>
          </a:p>
          <a:p>
            <a:r>
              <a:rPr lang="en-US" dirty="0" smtClean="0"/>
              <a:t>slide is </a:t>
            </a:r>
            <a:r>
              <a:rPr lang="en-US" dirty="0" smtClean="0">
                <a:solidFill>
                  <a:srgbClr val="00B050"/>
                </a:solidFill>
              </a:rPr>
              <a:t>rapidly fixed </a:t>
            </a:r>
          </a:p>
          <a:p>
            <a:endParaRPr lang="fa-IR" dirty="0" smtClean="0"/>
          </a:p>
          <a:p>
            <a:r>
              <a:rPr lang="en-US" dirty="0" smtClean="0"/>
              <a:t>If </a:t>
            </a:r>
            <a:r>
              <a:rPr lang="en-US" dirty="0" smtClean="0">
                <a:solidFill>
                  <a:srgbClr val="0070C0"/>
                </a:solidFill>
              </a:rPr>
              <a:t>spray</a:t>
            </a:r>
            <a:r>
              <a:rPr lang="en-US" dirty="0" smtClean="0"/>
              <a:t> fixatives are used, should be held at least </a:t>
            </a:r>
            <a:r>
              <a:rPr lang="en-US" dirty="0" smtClean="0">
                <a:solidFill>
                  <a:srgbClr val="00B0F0"/>
                </a:solidFill>
              </a:rPr>
              <a:t>10 inches away</a:t>
            </a:r>
          </a:p>
          <a:p>
            <a:endParaRPr lang="en-US" dirty="0" smtClean="0"/>
          </a:p>
        </p:txBody>
      </p:sp>
      <p:pic>
        <p:nvPicPr>
          <p:cNvPr id="7" name="Content Placeholder 6" descr="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770584"/>
            <a:ext cx="4038600" cy="27344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AP-fig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43116"/>
            <a:ext cx="8851047" cy="30718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AP-fig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5526" y="2571744"/>
            <a:ext cx="8537712" cy="27860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AP-fig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071678"/>
            <a:ext cx="8605786" cy="25717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AP-fig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8457" y="2143116"/>
            <a:ext cx="8843532" cy="34290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AP-fig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1857364"/>
            <a:ext cx="6000792" cy="4000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AP-fig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747051"/>
            <a:ext cx="7286676" cy="45858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liquid-based cytology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  Cells  are sampled </a:t>
            </a:r>
            <a:r>
              <a:rPr lang="en-US" sz="2400" dirty="0" smtClean="0">
                <a:solidFill>
                  <a:srgbClr val="0070C0"/>
                </a:solidFill>
              </a:rPr>
              <a:t>similarly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suspended in a liquid transport</a:t>
            </a: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Cells filtered &amp;plated as thin layers on slides.</a:t>
            </a:r>
          </a:p>
          <a:p>
            <a:endParaRPr lang="en-US" dirty="0"/>
          </a:p>
        </p:txBody>
      </p:sp>
      <p:pic>
        <p:nvPicPr>
          <p:cNvPr id="7" name="Content Placeholder 6" descr="surepath_broo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6314" y="1857364"/>
            <a:ext cx="3714776" cy="37147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Pap_test_liquid-base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857232"/>
            <a:ext cx="4195793" cy="5347512"/>
          </a:xfrm>
        </p:spPr>
      </p:pic>
      <p:pic>
        <p:nvPicPr>
          <p:cNvPr id="10" name="Content Placeholder 9" descr="Pap_test_smea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0562" y="1071546"/>
            <a:ext cx="4186238" cy="4857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dirty="0" smtClean="0"/>
              <a:t>آناتومی سرویکس</a:t>
            </a:r>
            <a:endParaRPr lang="fa-IR" dirty="0"/>
          </a:p>
        </p:txBody>
      </p:sp>
      <p:sp>
        <p:nvSpPr>
          <p:cNvPr id="20482" name="Content Placeholder 2"/>
          <p:cNvSpPr>
            <a:spLocks noGrp="1"/>
          </p:cNvSpPr>
          <p:nvPr>
            <p:ph sz="quarter" idx="1"/>
          </p:nvPr>
        </p:nvSpPr>
        <p:spPr>
          <a:xfrm>
            <a:off x="3929063" y="1500188"/>
            <a:ext cx="4948237" cy="5545137"/>
          </a:xfrm>
        </p:spPr>
        <p:txBody>
          <a:bodyPr/>
          <a:lstStyle/>
          <a:p>
            <a:pPr algn="r" rtl="1" eaLnBrk="1" hangingPunct="1">
              <a:buFont typeface="Arial" pitchFamily="34" charset="0"/>
              <a:buChar char="•"/>
            </a:pPr>
            <a:r>
              <a:rPr lang="fa-IR" dirty="0" smtClean="0"/>
              <a:t>رحم عضوی گلابی شکل است که دارای دو قسمت تنه رحم ودهانه رحم است.</a:t>
            </a:r>
          </a:p>
          <a:p>
            <a:pPr algn="r" rtl="1" eaLnBrk="1" hangingPunct="1">
              <a:buFont typeface="Arial" pitchFamily="34" charset="0"/>
              <a:buChar char="•"/>
            </a:pPr>
            <a:r>
              <a:rPr lang="fa-IR" dirty="0" smtClean="0"/>
              <a:t>سرویکس نرمال عضوی دوکی شکل است و در دو انتها (</a:t>
            </a:r>
            <a:r>
              <a:rPr lang="en-US" dirty="0" smtClean="0">
                <a:cs typeface="Times New Roman" pitchFamily="18" charset="0"/>
              </a:rPr>
              <a:t>Ext &amp;Internal </a:t>
            </a:r>
            <a:r>
              <a:rPr lang="en-US" dirty="0" err="1" smtClean="0">
                <a:cs typeface="Times New Roman" pitchFamily="18" charset="0"/>
              </a:rPr>
              <a:t>osteom</a:t>
            </a:r>
            <a:r>
              <a:rPr lang="fa-IR" dirty="0" smtClean="0"/>
              <a:t>) کمترین قطررا دارد.</a:t>
            </a:r>
          </a:p>
          <a:p>
            <a:pPr algn="r" rtl="1" eaLnBrk="1" hangingPunct="1">
              <a:buFont typeface="Arial" pitchFamily="34" charset="0"/>
              <a:buChar char="•"/>
            </a:pPr>
            <a:r>
              <a:rPr lang="fa-IR" dirty="0" smtClean="0"/>
              <a:t>در سنین قبل ازقاعدگی سرویکس دو برابرتنه رحم طول دارد ولی در سنین بعد از قاعدگی 1/3-1/2 طول رحم و حدود 5-3 سانتیمترطول و 3-2 سانتی مترقطردارد. 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378618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1008"/>
            <a:ext cx="3929063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women at </a:t>
            </a:r>
            <a:r>
              <a:rPr lang="en-US" dirty="0" smtClean="0">
                <a:solidFill>
                  <a:srgbClr val="0070C0"/>
                </a:solidFill>
              </a:rPr>
              <a:t>high risk for vaginal cancer </a:t>
            </a:r>
            <a:r>
              <a:rPr lang="en-US" dirty="0" smtClean="0"/>
              <a:t>additional samples from the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anterior and posterior </a:t>
            </a:r>
            <a:r>
              <a:rPr lang="fa-IR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fornices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smtClean="0"/>
              <a:t>should be obtained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In women with cervical </a:t>
            </a:r>
            <a:r>
              <a:rPr lang="en-US" b="1" dirty="0" err="1" smtClean="0"/>
              <a:t>stenosis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Perform </a:t>
            </a:r>
            <a:r>
              <a:rPr lang="en-US" dirty="0"/>
              <a:t>Pap testing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during menses.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Grasp </a:t>
            </a:r>
            <a:r>
              <a:rPr lang="en-US" dirty="0"/>
              <a:t>the anterior lip </a:t>
            </a:r>
            <a:r>
              <a:rPr lang="en-US" dirty="0" smtClean="0"/>
              <a:t>whit </a:t>
            </a:r>
            <a:r>
              <a:rPr lang="en-US" dirty="0" err="1" smtClean="0">
                <a:solidFill>
                  <a:srgbClr val="0070C0"/>
                </a:solidFill>
              </a:rPr>
              <a:t>tenaculum</a:t>
            </a:r>
            <a:r>
              <a:rPr lang="en-US" dirty="0"/>
              <a:t>. 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Apply  </a:t>
            </a:r>
            <a:r>
              <a:rPr lang="en-US" dirty="0"/>
              <a:t>gentle </a:t>
            </a:r>
            <a:r>
              <a:rPr lang="en-US" dirty="0" smtClean="0">
                <a:solidFill>
                  <a:srgbClr val="00B050"/>
                </a:solidFill>
              </a:rPr>
              <a:t>traction</a:t>
            </a:r>
            <a:r>
              <a:rPr lang="fa-IR" dirty="0" smtClean="0"/>
              <a:t> </a:t>
            </a:r>
            <a:r>
              <a:rPr lang="en-US" dirty="0" smtClean="0"/>
              <a:t>,</a:t>
            </a:r>
            <a:r>
              <a:rPr lang="fa-IR" dirty="0" smtClean="0"/>
              <a:t> </a:t>
            </a:r>
            <a:r>
              <a:rPr lang="en-US" dirty="0" smtClean="0"/>
              <a:t>stabilize the cervix </a:t>
            </a:r>
            <a:r>
              <a:rPr lang="fa-IR" dirty="0" smtClean="0"/>
              <a:t>&amp; </a:t>
            </a:r>
            <a:r>
              <a:rPr lang="en-US" dirty="0" smtClean="0"/>
              <a:t>provide </a:t>
            </a:r>
            <a:r>
              <a:rPr lang="en-US" dirty="0"/>
              <a:t>enough </a:t>
            </a:r>
            <a:r>
              <a:rPr lang="en-US" dirty="0" err="1"/>
              <a:t>conter</a:t>
            </a:r>
            <a:r>
              <a:rPr lang="en-US" dirty="0"/>
              <a:t>-tension to insert a sampling device into the external cervical </a:t>
            </a:r>
            <a:r>
              <a:rPr lang="en-US" dirty="0" err="1"/>
              <a:t>os</a:t>
            </a:r>
            <a:r>
              <a:rPr lang="en-US" dirty="0"/>
              <a:t>.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Administer </a:t>
            </a:r>
            <a:r>
              <a:rPr lang="en-US" dirty="0"/>
              <a:t>a </a:t>
            </a:r>
            <a:r>
              <a:rPr lang="en-US" dirty="0" err="1">
                <a:solidFill>
                  <a:srgbClr val="0070C0"/>
                </a:solidFill>
              </a:rPr>
              <a:t>para</a:t>
            </a:r>
            <a:r>
              <a:rPr lang="en-US" dirty="0">
                <a:solidFill>
                  <a:srgbClr val="0070C0"/>
                </a:solidFill>
              </a:rPr>
              <a:t>- or </a:t>
            </a:r>
            <a:r>
              <a:rPr lang="en-US" dirty="0" err="1">
                <a:solidFill>
                  <a:srgbClr val="0070C0"/>
                </a:solidFill>
              </a:rPr>
              <a:t>intracervical</a:t>
            </a:r>
            <a:r>
              <a:rPr lang="en-US" dirty="0">
                <a:solidFill>
                  <a:srgbClr val="0070C0"/>
                </a:solidFill>
              </a:rPr>
              <a:t> block </a:t>
            </a:r>
            <a:r>
              <a:rPr lang="en-US" dirty="0"/>
              <a:t>and use small mechanical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dilators</a:t>
            </a:r>
            <a:r>
              <a:rPr lang="en-US" dirty="0"/>
              <a:t> to dilate the cervix.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Liquid-based </a:t>
            </a:r>
            <a:r>
              <a:rPr lang="en-US" b="1" dirty="0" smtClean="0"/>
              <a:t>advantages </a:t>
            </a:r>
            <a:r>
              <a:rPr lang="en-US" b="1" dirty="0"/>
              <a:t>over </a:t>
            </a:r>
            <a:r>
              <a:rPr lang="en-US" b="1" dirty="0" smtClean="0"/>
              <a:t>conventional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714620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/>
              <a:t>less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fixation</a:t>
            </a:r>
            <a:r>
              <a:rPr lang="en-US" dirty="0"/>
              <a:t> and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drying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artifact</a:t>
            </a:r>
            <a:r>
              <a:rPr lang="en-US" dirty="0"/>
              <a:t>, and less cellular obscuration on the slide resulting in fewer unsatisfactory </a:t>
            </a:r>
            <a:r>
              <a:rPr lang="en-US" dirty="0" smtClean="0"/>
              <a:t>tests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opportunity to re-test the liquid preparation at a later date for </a:t>
            </a:r>
            <a:r>
              <a:rPr lang="en-US" dirty="0" smtClean="0">
                <a:solidFill>
                  <a:srgbClr val="7030A0"/>
                </a:solidFill>
              </a:rPr>
              <a:t>HPV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715436" cy="11430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CHOOSING</a:t>
            </a:r>
            <a:br>
              <a:rPr lang="en-US" sz="2800" b="1" dirty="0" smtClean="0"/>
            </a:br>
            <a:r>
              <a:rPr lang="en-US" sz="2800" b="1" dirty="0" smtClean="0"/>
              <a:t> </a:t>
            </a:r>
            <a:r>
              <a:rPr lang="en-US" sz="2800" b="1" dirty="0"/>
              <a:t>CONVENTIONAL SMEARS </a:t>
            </a:r>
            <a:r>
              <a:rPr lang="en-US" sz="2800" b="1" dirty="0" err="1" smtClean="0"/>
              <a:t>vs</a:t>
            </a:r>
            <a:r>
              <a:rPr lang="en-US" sz="2800" b="1" dirty="0" smtClean="0"/>
              <a:t> </a:t>
            </a:r>
            <a:r>
              <a:rPr lang="en-US" sz="2800" b="1" dirty="0"/>
              <a:t>LIQUID-BASED CYTOLOGY</a:t>
            </a:r>
            <a:r>
              <a:rPr lang="en-US" sz="4800" b="1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468880"/>
            <a:ext cx="8229600" cy="4389120"/>
          </a:xfrm>
        </p:spPr>
        <p:txBody>
          <a:bodyPr>
            <a:normAutofit/>
          </a:bodyPr>
          <a:lstStyle/>
          <a:p>
            <a:r>
              <a:rPr lang="en-US" b="1" dirty="0" smtClean="0"/>
              <a:t>No general recommendation can be made </a:t>
            </a:r>
          </a:p>
          <a:p>
            <a:pPr algn="ctr">
              <a:buNone/>
            </a:pPr>
            <a:r>
              <a:rPr lang="en-US" sz="2400" dirty="0" smtClean="0">
                <a:solidFill>
                  <a:schemeClr val="accent6"/>
                </a:solidFill>
                <a:sym typeface="Symbol"/>
              </a:rPr>
              <a:t> </a:t>
            </a:r>
            <a:r>
              <a:rPr lang="en-US" sz="2000" dirty="0" smtClean="0"/>
              <a:t>ACOG </a:t>
            </a:r>
            <a:r>
              <a:rPr lang="en-US" sz="2000" dirty="0"/>
              <a:t>advises that either method is acceptable </a:t>
            </a:r>
            <a:endParaRPr lang="en-US" sz="2000" dirty="0" smtClean="0"/>
          </a:p>
          <a:p>
            <a:endParaRPr lang="en-US" dirty="0" smtClean="0"/>
          </a:p>
          <a:p>
            <a:r>
              <a:rPr lang="en-US" b="1" dirty="0" smtClean="0"/>
              <a:t>Liquid-based </a:t>
            </a:r>
            <a:r>
              <a:rPr lang="en-US" b="1" dirty="0"/>
              <a:t>systems provide </a:t>
            </a:r>
            <a:r>
              <a:rPr lang="en-US" b="1" dirty="0" smtClean="0"/>
              <a:t>:</a:t>
            </a:r>
          </a:p>
          <a:p>
            <a:pPr>
              <a:buNone/>
            </a:pPr>
            <a:r>
              <a:rPr lang="en-US" sz="2800" dirty="0" smtClean="0"/>
              <a:t>        </a:t>
            </a:r>
            <a:r>
              <a:rPr lang="en-US" sz="2800" dirty="0" smtClean="0">
                <a:solidFill>
                  <a:schemeClr val="accent6"/>
                </a:solidFill>
                <a:sym typeface="Symbol"/>
              </a:rPr>
              <a:t> </a:t>
            </a:r>
            <a:r>
              <a:rPr lang="en-US" sz="2000" dirty="0" smtClean="0"/>
              <a:t>greater </a:t>
            </a:r>
            <a:r>
              <a:rPr lang="en-US" sz="2000" dirty="0"/>
              <a:t>specimen </a:t>
            </a:r>
            <a:r>
              <a:rPr lang="en-US" sz="2000" dirty="0">
                <a:solidFill>
                  <a:srgbClr val="7030A0"/>
                </a:solidFill>
              </a:rPr>
              <a:t>adequacy</a:t>
            </a:r>
            <a:r>
              <a:rPr lang="en-US" sz="2000" dirty="0"/>
              <a:t>, particularly for </a:t>
            </a:r>
            <a:r>
              <a:rPr lang="en-US" sz="2000" dirty="0" smtClean="0"/>
              <a:t>women </a:t>
            </a:r>
            <a:r>
              <a:rPr lang="en-US" sz="2000" dirty="0"/>
              <a:t>with 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            cervical </a:t>
            </a:r>
            <a:r>
              <a:rPr lang="en-US" sz="2000" dirty="0"/>
              <a:t>bleeding or </a:t>
            </a:r>
            <a:r>
              <a:rPr lang="en-US" sz="2000" dirty="0" smtClean="0">
                <a:solidFill>
                  <a:schemeClr val="accent2"/>
                </a:solidFill>
              </a:rPr>
              <a:t>inflammation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       </a:t>
            </a:r>
            <a:r>
              <a:rPr lang="en-US" sz="2800" dirty="0" smtClean="0">
                <a:solidFill>
                  <a:schemeClr val="accent6"/>
                </a:solidFill>
                <a:sym typeface="Symbol"/>
              </a:rPr>
              <a:t>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1"/>
                </a:solidFill>
              </a:rPr>
              <a:t>no</a:t>
            </a:r>
            <a:r>
              <a:rPr lang="en-US" sz="2000" dirty="0" smtClean="0"/>
              <a:t> advantages </a:t>
            </a:r>
            <a:r>
              <a:rPr lang="en-US" sz="2000" dirty="0" err="1" smtClean="0"/>
              <a:t>vs</a:t>
            </a:r>
            <a:r>
              <a:rPr lang="en-US" sz="2000" dirty="0" smtClean="0"/>
              <a:t> conventional cytology for </a:t>
            </a:r>
          </a:p>
          <a:p>
            <a:pPr>
              <a:buNone/>
            </a:pPr>
            <a:r>
              <a:rPr lang="en-US" sz="2000" dirty="0" smtClean="0"/>
              <a:t>                 detection of </a:t>
            </a:r>
            <a:r>
              <a:rPr lang="en-US" sz="2000" dirty="0" smtClean="0">
                <a:solidFill>
                  <a:srgbClr val="FF0000"/>
                </a:solidFill>
              </a:rPr>
              <a:t>HSIL</a:t>
            </a:r>
            <a:r>
              <a:rPr lang="en-US" sz="2000" dirty="0" smtClean="0"/>
              <a:t> </a:t>
            </a:r>
          </a:p>
          <a:p>
            <a:pPr>
              <a:buNone/>
            </a:pPr>
            <a:r>
              <a:rPr lang="en-US" sz="1800" b="1" dirty="0" smtClean="0"/>
              <a:t>                    </a:t>
            </a:r>
            <a:r>
              <a:rPr lang="en-US" sz="1800" dirty="0" smtClean="0"/>
              <a:t>(lesions most likely to progress to invasive disease)</a:t>
            </a:r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38912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Better</a:t>
            </a:r>
            <a:r>
              <a:rPr lang="en-US" dirty="0" smtClean="0"/>
              <a:t> advantages to </a:t>
            </a:r>
            <a:r>
              <a:rPr lang="en-US" dirty="0" err="1" smtClean="0"/>
              <a:t>detecte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/>
                </a:solidFill>
              </a:rPr>
              <a:t>ASCUS or LSIL </a:t>
            </a:r>
          </a:p>
          <a:p>
            <a:endParaRPr lang="en-US" dirty="0" smtClean="0"/>
          </a:p>
          <a:p>
            <a:r>
              <a:rPr lang="en-US" dirty="0" smtClean="0"/>
              <a:t>Perform better for detection of atypical glandular cells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C00000"/>
                </a:solidFill>
              </a:rPr>
              <a:t>ability</a:t>
            </a:r>
            <a:r>
              <a:rPr lang="en-US" dirty="0" smtClean="0"/>
              <a:t> to obtain reflex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HPV testing </a:t>
            </a:r>
            <a:r>
              <a:rPr lang="en-US" dirty="0" smtClean="0"/>
              <a:t>from a single liquid-based specimen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Costs vary by screening strategy and health care setting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143000"/>
          </a:xfrm>
        </p:spPr>
        <p:txBody>
          <a:bodyPr/>
          <a:lstStyle/>
          <a:p>
            <a:pPr algn="ctr"/>
            <a:r>
              <a:rPr lang="en-US" b="1" dirty="0"/>
              <a:t>Cytology report</a:t>
            </a:r>
            <a:r>
              <a:rPr lang="en-US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A description of specimen type </a:t>
            </a:r>
            <a:r>
              <a:rPr lang="en-US" dirty="0" smtClean="0"/>
              <a:t>:</a:t>
            </a:r>
          </a:p>
          <a:p>
            <a:pPr lvl="0">
              <a:buNone/>
            </a:pPr>
            <a:r>
              <a:rPr lang="en-US" dirty="0" smtClean="0">
                <a:solidFill>
                  <a:schemeClr val="accent6"/>
                </a:solidFill>
                <a:sym typeface="Symbol"/>
              </a:rPr>
              <a:t>        </a:t>
            </a:r>
            <a:r>
              <a:rPr lang="en-US" dirty="0" smtClean="0"/>
              <a:t> conventional </a:t>
            </a:r>
            <a:r>
              <a:rPr lang="en-US" dirty="0"/>
              <a:t>Pap </a:t>
            </a:r>
            <a:r>
              <a:rPr lang="en-US" dirty="0" smtClean="0"/>
              <a:t>smear</a:t>
            </a:r>
          </a:p>
          <a:p>
            <a:pPr lvl="0">
              <a:buNone/>
            </a:pPr>
            <a:r>
              <a:rPr lang="en-US" dirty="0" smtClean="0"/>
              <a:t>        </a:t>
            </a:r>
            <a:r>
              <a:rPr lang="en-US" dirty="0" smtClean="0">
                <a:solidFill>
                  <a:schemeClr val="accent6"/>
                </a:solidFill>
                <a:sym typeface="Symbol"/>
              </a:rPr>
              <a:t> </a:t>
            </a:r>
            <a:r>
              <a:rPr lang="en-US" dirty="0" smtClean="0"/>
              <a:t>liquid </a:t>
            </a:r>
            <a:r>
              <a:rPr lang="en-US" dirty="0"/>
              <a:t>based cytology, or other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A </a:t>
            </a:r>
            <a:r>
              <a:rPr lang="en-US" dirty="0"/>
              <a:t>description of specimen adequacy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A </a:t>
            </a:r>
            <a:r>
              <a:rPr lang="en-US" dirty="0"/>
              <a:t>general categorization (optional) </a:t>
            </a:r>
            <a:r>
              <a:rPr lang="en-US" dirty="0" smtClean="0"/>
              <a:t>:</a:t>
            </a:r>
          </a:p>
          <a:p>
            <a:pPr lvl="0">
              <a:buNone/>
            </a:pPr>
            <a:r>
              <a:rPr lang="en-US" dirty="0" smtClean="0">
                <a:solidFill>
                  <a:schemeClr val="accent6"/>
                </a:solidFill>
                <a:sym typeface="Symbol"/>
              </a:rPr>
              <a:t>          </a:t>
            </a:r>
            <a:r>
              <a:rPr lang="en-US" dirty="0" smtClean="0"/>
              <a:t> negative</a:t>
            </a:r>
          </a:p>
          <a:p>
            <a:pPr lvl="0">
              <a:buNone/>
            </a:pPr>
            <a:r>
              <a:rPr lang="en-US" dirty="0" smtClean="0">
                <a:solidFill>
                  <a:schemeClr val="accent6"/>
                </a:solidFill>
                <a:sym typeface="Symbol"/>
              </a:rPr>
              <a:t>           </a:t>
            </a:r>
            <a:r>
              <a:rPr lang="en-US" dirty="0" smtClean="0"/>
              <a:t>epithelial </a:t>
            </a:r>
            <a:r>
              <a:rPr lang="en-US" dirty="0"/>
              <a:t>cell abnormality, or other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An </a:t>
            </a:r>
            <a:r>
              <a:rPr lang="en-US" dirty="0"/>
              <a:t>interpretation/result </a:t>
            </a:r>
            <a:r>
              <a:rPr lang="en-US" dirty="0" smtClean="0"/>
              <a:t> :</a:t>
            </a:r>
          </a:p>
          <a:p>
            <a:pPr lvl="0">
              <a:buNone/>
            </a:pPr>
            <a:r>
              <a:rPr lang="en-US" dirty="0" smtClean="0"/>
              <a:t>       </a:t>
            </a:r>
            <a:r>
              <a:rPr lang="en-US" dirty="0" smtClean="0">
                <a:solidFill>
                  <a:schemeClr val="accent6"/>
                </a:solidFill>
                <a:sym typeface="Symbol"/>
              </a:rPr>
              <a:t></a:t>
            </a:r>
            <a:r>
              <a:rPr lang="en-US" dirty="0" smtClean="0"/>
              <a:t> </a:t>
            </a:r>
            <a:r>
              <a:rPr lang="en-US" sz="2200" dirty="0" smtClean="0"/>
              <a:t>negative </a:t>
            </a:r>
            <a:r>
              <a:rPr lang="en-US" sz="2200" dirty="0"/>
              <a:t>for intraepithelial lesions </a:t>
            </a:r>
            <a:r>
              <a:rPr lang="en-US" sz="2200" dirty="0" smtClean="0"/>
              <a:t>&amp; </a:t>
            </a:r>
            <a:r>
              <a:rPr lang="en-US" sz="2200" dirty="0"/>
              <a:t>malignancy </a:t>
            </a:r>
            <a:endParaRPr lang="en-US" sz="2200" dirty="0" smtClean="0"/>
          </a:p>
          <a:p>
            <a:pPr lvl="0">
              <a:buNone/>
            </a:pPr>
            <a:r>
              <a:rPr lang="en-US" dirty="0" smtClean="0"/>
              <a:t>       </a:t>
            </a:r>
            <a:r>
              <a:rPr lang="en-US" dirty="0" smtClean="0">
                <a:solidFill>
                  <a:schemeClr val="accent6"/>
                </a:solidFill>
                <a:sym typeface="Symbol"/>
              </a:rPr>
              <a:t> </a:t>
            </a:r>
            <a:r>
              <a:rPr lang="en-US" sz="2200" dirty="0" smtClean="0"/>
              <a:t>epithelial cell abnormality defined </a:t>
            </a:r>
            <a:r>
              <a:rPr lang="en-US" sz="2200" dirty="0"/>
              <a:t>by the Bethesda 2001 </a:t>
            </a:r>
            <a:endParaRPr lang="en-US" sz="2200" dirty="0" smtClean="0"/>
          </a:p>
          <a:p>
            <a:pPr lvl="0">
              <a:buNone/>
            </a:pPr>
            <a:r>
              <a:rPr lang="en-US" sz="2200" dirty="0" smtClean="0"/>
              <a:t>             classification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85720" y="1000108"/>
          <a:ext cx="8229600" cy="5282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560390">
                <a:tc>
                  <a:txBody>
                    <a:bodyPr/>
                    <a:lstStyle/>
                    <a:p>
                      <a:r>
                        <a:rPr lang="en-US" dirty="0"/>
                        <a:t>Interpretation/result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</a:tr>
              <a:tr h="560390">
                <a:tc>
                  <a:txBody>
                    <a:bodyPr/>
                    <a:lstStyle/>
                    <a:p>
                      <a:r>
                        <a:rPr lang="en-US"/>
                        <a:t>Negative for intraepithelial lesion or malignancy (when there is absence of neoplasia this should be stated specifically, regardless of other findings)</a:t>
                      </a:r>
                    </a:p>
                  </a:txBody>
                  <a:tcPr anchor="ctr"/>
                </a:tc>
              </a:tr>
              <a:tr h="560390">
                <a:tc>
                  <a:txBody>
                    <a:bodyPr/>
                    <a:lstStyle/>
                    <a:p>
                      <a:r>
                        <a:rPr lang="en-US"/>
                        <a:t>In addition describe, if present:</a:t>
                      </a:r>
                    </a:p>
                  </a:txBody>
                  <a:tcPr anchor="ctr"/>
                </a:tc>
              </a:tr>
              <a:tr h="560390">
                <a:tc>
                  <a:txBody>
                    <a:bodyPr/>
                    <a:lstStyle/>
                    <a:p>
                      <a:r>
                        <a:rPr lang="en-US"/>
                        <a:t>Infection (Trichomonas vaginalis, Candida spp, shift in flora consistent with bacterial vaginosis, Actinomyces spp, cellular changes)</a:t>
                      </a:r>
                    </a:p>
                  </a:txBody>
                  <a:tcPr anchor="ctr"/>
                </a:tc>
              </a:tr>
              <a:tr h="560390">
                <a:tc>
                  <a:txBody>
                    <a:bodyPr/>
                    <a:lstStyle/>
                    <a:p>
                      <a:r>
                        <a:rPr lang="en-US"/>
                        <a:t>Other nonneoplastic findings, such as, but not limited to:</a:t>
                      </a:r>
                    </a:p>
                  </a:txBody>
                  <a:tcPr anchor="ctr"/>
                </a:tc>
              </a:tr>
              <a:tr h="560390">
                <a:tc>
                  <a:txBody>
                    <a:bodyPr/>
                    <a:lstStyle/>
                    <a:p>
                      <a:r>
                        <a:rPr lang="en-US"/>
                        <a:t>Reactive cellular changes associated with inflammation/cellular repair, radiation, or an intrauterine contraceptive device</a:t>
                      </a:r>
                    </a:p>
                  </a:txBody>
                  <a:tcPr anchor="ctr"/>
                </a:tc>
              </a:tr>
              <a:tr h="560390">
                <a:tc>
                  <a:txBody>
                    <a:bodyPr/>
                    <a:lstStyle/>
                    <a:p>
                      <a:r>
                        <a:rPr lang="en-US"/>
                        <a:t>Glandular cells post hysterectomy</a:t>
                      </a:r>
                    </a:p>
                  </a:txBody>
                  <a:tcPr anchor="ctr"/>
                </a:tc>
              </a:tr>
              <a:tr h="560390">
                <a:tc>
                  <a:txBody>
                    <a:bodyPr/>
                    <a:lstStyle/>
                    <a:p>
                      <a:r>
                        <a:rPr lang="en-US"/>
                        <a:t>Atrophy</a:t>
                      </a:r>
                    </a:p>
                  </a:txBody>
                  <a:tcPr anchor="ctr"/>
                </a:tc>
              </a:tr>
              <a:tr h="560390">
                <a:tc>
                  <a:txBody>
                    <a:bodyPr/>
                    <a:lstStyle/>
                    <a:p>
                      <a:r>
                        <a:rPr lang="en-US" dirty="0"/>
                        <a:t>Other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918418"/>
          </a:xfrm>
        </p:spPr>
        <p:txBody>
          <a:bodyPr>
            <a:normAutofit/>
          </a:bodyPr>
          <a:lstStyle/>
          <a:p>
            <a:pPr algn="ctr"/>
            <a:r>
              <a:rPr lang="en-US" b="1" i="1" dirty="0" smtClean="0"/>
              <a:t>Epithelial Cell Abnormalities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554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850895">
                <a:tc>
                  <a:txBody>
                    <a:bodyPr/>
                    <a:lstStyle/>
                    <a:p>
                      <a:pPr algn="ctr"/>
                      <a:r>
                        <a:rPr lang="en-US" sz="4000" i="1" dirty="0" err="1" smtClean="0"/>
                        <a:t>Squamous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9975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Atypical </a:t>
                      </a:r>
                      <a:r>
                        <a:rPr lang="en-US" dirty="0" err="1" smtClean="0"/>
                        <a:t>squamous</a:t>
                      </a:r>
                      <a:r>
                        <a:rPr lang="en-US" dirty="0" smtClean="0"/>
                        <a:t> cells (ASC) of undetermined significance (ASC-US) cannot exclude HSIL (ASC-H) 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171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LSIL (encompassing HPV/mild dysplasia/CIN; CIN 1) 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817151">
                <a:tc>
                  <a:txBody>
                    <a:bodyPr/>
                    <a:lstStyle/>
                    <a:p>
                      <a:r>
                        <a:rPr lang="en-US" dirty="0" smtClean="0"/>
                        <a:t>HSIL (encompassing moderate and severe dysplasia, carcinoma in situ; CIN 2 and CIN 3)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4685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Squamous</a:t>
                      </a:r>
                      <a:r>
                        <a:rPr lang="en-US" dirty="0" smtClean="0"/>
                        <a:t> cell carcinoma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85860"/>
          <a:ext cx="8229600" cy="5163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1220239">
                <a:tc>
                  <a:txBody>
                    <a:bodyPr/>
                    <a:lstStyle/>
                    <a:p>
                      <a:pPr algn="ctr"/>
                      <a:r>
                        <a:rPr lang="en-US" sz="3600" i="1" dirty="0" smtClean="0"/>
                        <a:t>Glandular</a:t>
                      </a:r>
                      <a:r>
                        <a:rPr lang="en-US" sz="2800" dirty="0" smtClean="0"/>
                        <a:t/>
                      </a:r>
                      <a:br>
                        <a:rPr lang="en-US" sz="2800" dirty="0" smtClean="0"/>
                      </a:br>
                      <a:endParaRPr lang="en-US" sz="28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788680">
                <a:tc>
                  <a:txBody>
                    <a:bodyPr/>
                    <a:lstStyle/>
                    <a:p>
                      <a:r>
                        <a:rPr lang="en-US" dirty="0" smtClean="0"/>
                        <a:t>Atypical glandular cells (AGCs) (indicate </a:t>
                      </a:r>
                      <a:r>
                        <a:rPr lang="en-US" dirty="0" err="1" smtClean="0"/>
                        <a:t>endocervical</a:t>
                      </a:r>
                      <a:r>
                        <a:rPr lang="en-US" dirty="0" smtClean="0"/>
                        <a:t>, endometrial, or NOS) 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88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AGCs, favor </a:t>
                      </a:r>
                      <a:r>
                        <a:rPr lang="en-US" dirty="0" err="1" smtClean="0"/>
                        <a:t>neoplastic</a:t>
                      </a:r>
                      <a:r>
                        <a:rPr lang="en-US" dirty="0" smtClean="0"/>
                        <a:t> (</a:t>
                      </a:r>
                      <a:r>
                        <a:rPr lang="en-US" sz="1400" dirty="0" smtClean="0"/>
                        <a:t>indicate </a:t>
                      </a:r>
                      <a:r>
                        <a:rPr lang="en-US" sz="1400" dirty="0" err="1" smtClean="0"/>
                        <a:t>endocervical</a:t>
                      </a:r>
                      <a:r>
                        <a:rPr lang="en-US" sz="1400" dirty="0" smtClean="0"/>
                        <a:t> or not otherwise specified or specify in comments)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788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Endocervical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adenocarcinoma</a:t>
                      </a:r>
                      <a:r>
                        <a:rPr lang="en-US" dirty="0" smtClean="0"/>
                        <a:t> </a:t>
                      </a:r>
                      <a:r>
                        <a:rPr lang="en-US" i="1" dirty="0" smtClean="0"/>
                        <a:t>in situ</a:t>
                      </a:r>
                      <a:r>
                        <a:rPr lang="en-US" dirty="0" smtClean="0"/>
                        <a:t> (AIS) 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88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Adenocarcinoma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788680">
                <a:tc>
                  <a:txBody>
                    <a:bodyPr/>
                    <a:lstStyle/>
                    <a:p>
                      <a:r>
                        <a:rPr lang="en-US" dirty="0" smtClean="0"/>
                        <a:t>Endometrial cells in a woman &gt; 40 years of age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57158" y="1000108"/>
            <a:ext cx="4040188" cy="659352"/>
          </a:xfrm>
        </p:spPr>
        <p:txBody>
          <a:bodyPr/>
          <a:lstStyle/>
          <a:p>
            <a:pPr algn="ctr"/>
            <a:r>
              <a:rPr lang="en-US" dirty="0" smtClean="0"/>
              <a:t>Abnormal cytology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>
          <a:xfrm>
            <a:off x="4572000" y="1071546"/>
            <a:ext cx="4041775" cy="654843"/>
          </a:xfrm>
        </p:spPr>
        <p:txBody>
          <a:bodyPr/>
          <a:lstStyle/>
          <a:p>
            <a:pPr algn="ctr"/>
            <a:r>
              <a:rPr lang="en-US" dirty="0" smtClean="0"/>
              <a:t>Normal cytology</a:t>
            </a:r>
            <a:endParaRPr lang="en-US" dirty="0"/>
          </a:p>
        </p:txBody>
      </p:sp>
      <p:pic>
        <p:nvPicPr>
          <p:cNvPr id="5" name="Content Placeholder 4" descr="Abnormal_pap_smear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85720" y="1785926"/>
            <a:ext cx="4214842" cy="4211090"/>
          </a:xfrm>
        </p:spPr>
      </p:pic>
      <p:pic>
        <p:nvPicPr>
          <p:cNvPr id="6" name="Content Placeholder 5" descr="Normal_pap_smear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785926"/>
            <a:ext cx="4286280" cy="41434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r" eaLnBrk="1" hangingPunct="1"/>
            <a:r>
              <a:rPr lang="fa-IR" dirty="0" smtClean="0"/>
              <a:t>  ... آناتومی سرویکس</a:t>
            </a:r>
            <a:endParaRPr lang="en-CA" dirty="0" smtClean="0">
              <a:cs typeface="Arial" charset="0"/>
            </a:endParaRPr>
          </a:p>
        </p:txBody>
      </p:sp>
      <p:sp>
        <p:nvSpPr>
          <p:cNvPr id="22530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00563" y="1428750"/>
            <a:ext cx="3714750" cy="4702175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 2" pitchFamily="18" charset="2"/>
              <a:buNone/>
            </a:pPr>
            <a:endParaRPr lang="fa-IR" sz="2300" dirty="0" smtClean="0"/>
          </a:p>
          <a:p>
            <a:pPr algn="r" rtl="1" eaLnBrk="1" hangingPunct="1"/>
            <a:r>
              <a:rPr lang="fa-IR" sz="2300" dirty="0" smtClean="0"/>
              <a:t>کانال سرویکس به طور متوسط 3 </a:t>
            </a:r>
          </a:p>
          <a:p>
            <a:pPr algn="r" rtl="1" eaLnBrk="1" hangingPunct="1">
              <a:buFont typeface="Wingdings 2" pitchFamily="18" charset="2"/>
              <a:buNone/>
            </a:pPr>
            <a:r>
              <a:rPr lang="fa-IR" sz="2300" dirty="0" smtClean="0"/>
              <a:t>    </a:t>
            </a:r>
            <a:r>
              <a:rPr lang="en-US" sz="2300" dirty="0" smtClean="0">
                <a:cs typeface="Times New Roman" pitchFamily="18" charset="0"/>
              </a:rPr>
              <a:t>cm</a:t>
            </a:r>
            <a:r>
              <a:rPr lang="fa-IR" sz="2300" dirty="0" smtClean="0"/>
              <a:t> طول دارد وارتباط واژن و کاویتی آندومتررا برقرار میکند</a:t>
            </a:r>
          </a:p>
          <a:p>
            <a:pPr algn="r" rtl="1" eaLnBrk="1" hangingPunct="1"/>
            <a:r>
              <a:rPr lang="fa-IR" sz="2300" dirty="0" smtClean="0"/>
              <a:t>مرز فوقانی سرویکس:سوراخ داخلی(حداکثر 3 میلیمتر)،تقریبا در محاذات برگشت سروز رحم روی مثانه</a:t>
            </a:r>
          </a:p>
          <a:p>
            <a:pPr algn="r" rtl="1" eaLnBrk="1" hangingPunct="1"/>
            <a:r>
              <a:rPr lang="fa-IR" sz="2300" dirty="0" smtClean="0"/>
              <a:t>مرز تحتانی(سوراخ خارجی) مرتبط با واژن است ودر خانم های نولی پارکوچک،گرد وسانترال ودر خانم های زایمان کرده عرضی است.</a:t>
            </a:r>
          </a:p>
          <a:p>
            <a:pPr eaLnBrk="1" hangingPunct="1"/>
            <a:endParaRPr lang="fa-IR" sz="2300" dirty="0" smtClean="0"/>
          </a:p>
          <a:p>
            <a:pPr eaLnBrk="1" hangingPunct="1">
              <a:buFont typeface="Wingdings 2" pitchFamily="18" charset="2"/>
              <a:buNone/>
            </a:pPr>
            <a:endParaRPr lang="fa-IR" sz="2300" dirty="0" smtClean="0"/>
          </a:p>
          <a:p>
            <a:pPr eaLnBrk="1" hangingPunct="1">
              <a:buFont typeface="Wingdings 2" pitchFamily="18" charset="2"/>
              <a:buNone/>
            </a:pPr>
            <a:endParaRPr lang="fa-IR" sz="2300" dirty="0" smtClean="0"/>
          </a:p>
          <a:p>
            <a:pPr eaLnBrk="1" hangingPunct="1">
              <a:buFont typeface="Wingdings 2" pitchFamily="18" charset="2"/>
              <a:buNone/>
            </a:pPr>
            <a:endParaRPr lang="fa-IR" sz="2300" dirty="0" smtClean="0"/>
          </a:p>
        </p:txBody>
      </p:sp>
      <p:pic>
        <p:nvPicPr>
          <p:cNvPr id="22531" name="Picture 2" descr="C:\Documents and Settings\khash\Desktop\Parous_and_nonparous_cervi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785938"/>
            <a:ext cx="3643312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AP-fi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42908" y="1071546"/>
            <a:ext cx="9144000" cy="56436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Previous Systems and the Bethesda System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71612"/>
          <a:ext cx="8229600" cy="5121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448111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Pap Classes</a:t>
                      </a:r>
                      <a:endParaRPr lang="en-US" dirty="0"/>
                    </a:p>
                  </a:txBody>
                  <a:tcPr marL="9525" marR="9525" marT="9525" marB="95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Description</a:t>
                      </a:r>
                      <a:endParaRPr lang="en-US"/>
                    </a:p>
                  </a:txBody>
                  <a:tcPr marL="9525" marR="9525" marT="9525" marB="95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Bethesda 2001</a:t>
                      </a:r>
                      <a:endParaRPr lang="en-US" dirty="0"/>
                    </a:p>
                  </a:txBody>
                  <a:tcPr marL="9525" marR="9525" marT="9525" marB="9525" anchor="ctr">
                    <a:solidFill>
                      <a:schemeClr val="accent6"/>
                    </a:solidFill>
                  </a:tcPr>
                </a:tc>
              </a:tr>
              <a:tr h="44811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</a:t>
                      </a:r>
                    </a:p>
                  </a:txBody>
                  <a:tcPr marL="9525" marR="9525" marT="9525" marB="952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Normal</a:t>
                      </a:r>
                    </a:p>
                  </a:txBody>
                  <a:tcPr marL="9525" marR="9525" marT="9525" marB="952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Normal and variants</a:t>
                      </a:r>
                    </a:p>
                  </a:txBody>
                  <a:tcPr marL="9525" marR="9525" marT="9525" marB="952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48111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II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Reactive Changes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Reactive Changes</a:t>
                      </a:r>
                    </a:p>
                  </a:txBody>
                  <a:tcPr marL="9525" marR="9525" marT="9525" marB="9525" anchor="ctr"/>
                </a:tc>
              </a:tr>
              <a:tr h="448111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Atypia</a:t>
                      </a:r>
                      <a:endParaRPr lang="en-US" dirty="0"/>
                    </a:p>
                  </a:txBody>
                  <a:tcPr marL="9525" marR="9525" marT="9525" marB="952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ASC, ASG</a:t>
                      </a:r>
                    </a:p>
                  </a:txBody>
                  <a:tcPr marL="9525" marR="9525" marT="9525" marB="952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4811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Koilocytosis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 Grade SIL</a:t>
                      </a:r>
                    </a:p>
                  </a:txBody>
                  <a:tcPr marL="9525" marR="9525" marT="9525" marB="9525" anchor="ctr"/>
                </a:tc>
              </a:tr>
              <a:tr h="44811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III CIN I</a:t>
                      </a:r>
                    </a:p>
                  </a:txBody>
                  <a:tcPr marL="9525" marR="9525" marT="9525" marB="952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Mild dysplasia</a:t>
                      </a:r>
                    </a:p>
                  </a:txBody>
                  <a:tcPr marL="9525" marR="9525" marT="9525" marB="952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 Grade SIL</a:t>
                      </a:r>
                    </a:p>
                  </a:txBody>
                  <a:tcPr marL="9525" marR="9525" marT="9525" marB="952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48111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III CIN II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Moderate dysplasia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High Grade SIL</a:t>
                      </a:r>
                    </a:p>
                  </a:txBody>
                  <a:tcPr marL="9525" marR="9525" marT="9525" marB="9525" anchor="ctr"/>
                </a:tc>
              </a:tr>
              <a:tr h="44811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III CIN III</a:t>
                      </a:r>
                    </a:p>
                  </a:txBody>
                  <a:tcPr marL="9525" marR="9525" marT="9525" marB="952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Severe dysplasia</a:t>
                      </a:r>
                    </a:p>
                  </a:txBody>
                  <a:tcPr marL="9525" marR="9525" marT="9525" marB="952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 Grade SIL</a:t>
                      </a:r>
                    </a:p>
                  </a:txBody>
                  <a:tcPr marL="9525" marR="9525" marT="9525" marB="952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48111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IV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Ca in situ, suspicious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High Grade SIL</a:t>
                      </a:r>
                    </a:p>
                  </a:txBody>
                  <a:tcPr marL="9525" marR="9525" marT="9525" marB="9525" anchor="ctr"/>
                </a:tc>
              </a:tr>
              <a:tr h="44811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</a:t>
                      </a:r>
                    </a:p>
                  </a:txBody>
                  <a:tcPr marL="9525" marR="9525" marT="9525" marB="952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Invasive</a:t>
                      </a:r>
                    </a:p>
                  </a:txBody>
                  <a:tcPr marL="9525" marR="9525" marT="9525" marB="952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Microinvasion</a:t>
                      </a:r>
                      <a:r>
                        <a:rPr lang="en-US" dirty="0"/>
                        <a:t> (&lt;3mm)</a:t>
                      </a:r>
                    </a:p>
                  </a:txBody>
                  <a:tcPr marL="9525" marR="9525" marT="9525" marB="952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48111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Frankly invasive (&gt;3mm)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Sources of potential error in sampling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Not</a:t>
            </a:r>
            <a:r>
              <a:rPr lang="en-US" dirty="0" smtClean="0"/>
              <a:t> sample the </a:t>
            </a:r>
            <a:r>
              <a:rPr lang="en-US" dirty="0" smtClean="0">
                <a:solidFill>
                  <a:srgbClr val="FF0000"/>
                </a:solidFill>
              </a:rPr>
              <a:t>area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of cervical abnormality</a:t>
            </a:r>
          </a:p>
          <a:p>
            <a:endParaRPr lang="en-US" dirty="0" smtClean="0"/>
          </a:p>
          <a:p>
            <a:r>
              <a:rPr lang="en-US" dirty="0" smtClean="0"/>
              <a:t>The abnormal cells may </a:t>
            </a:r>
            <a:r>
              <a:rPr lang="en-US" b="1" dirty="0" smtClean="0">
                <a:solidFill>
                  <a:schemeClr val="accent6"/>
                </a:solidFill>
              </a:rPr>
              <a:t>not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/>
              <a:t>be </a:t>
            </a:r>
            <a:r>
              <a:rPr lang="en-US" dirty="0" smtClean="0">
                <a:solidFill>
                  <a:srgbClr val="7030A0"/>
                </a:solidFill>
              </a:rPr>
              <a:t>plated</a:t>
            </a:r>
            <a:r>
              <a:rPr lang="en-US" dirty="0" smtClean="0"/>
              <a:t> on the slide or </a:t>
            </a:r>
            <a:r>
              <a:rPr lang="en-US" dirty="0" smtClean="0">
                <a:solidFill>
                  <a:srgbClr val="7030A0"/>
                </a:solidFill>
              </a:rPr>
              <a:t>transferred</a:t>
            </a:r>
            <a:r>
              <a:rPr lang="en-US" dirty="0" smtClean="0"/>
              <a:t> to the liquid medium. </a:t>
            </a:r>
          </a:p>
          <a:p>
            <a:endParaRPr lang="en-US" dirty="0" smtClean="0"/>
          </a:p>
          <a:p>
            <a:r>
              <a:rPr lang="en-US" dirty="0" smtClean="0"/>
              <a:t>The cells may </a:t>
            </a:r>
            <a:r>
              <a:rPr lang="en-US" b="1" dirty="0" smtClean="0">
                <a:solidFill>
                  <a:schemeClr val="accent6"/>
                </a:solidFill>
              </a:rPr>
              <a:t>not</a:t>
            </a:r>
            <a:r>
              <a:rPr lang="en-US" dirty="0" smtClean="0"/>
              <a:t> be </a:t>
            </a:r>
            <a:r>
              <a:rPr lang="en-US" dirty="0" smtClean="0">
                <a:solidFill>
                  <a:srgbClr val="00B050"/>
                </a:solidFill>
              </a:rPr>
              <a:t>adequately preserved </a:t>
            </a:r>
            <a:r>
              <a:rPr lang="en-US" dirty="0" smtClean="0"/>
              <a:t>with </a:t>
            </a:r>
            <a:r>
              <a:rPr lang="en-US" dirty="0" smtClean="0">
                <a:solidFill>
                  <a:srgbClr val="00B050"/>
                </a:solidFill>
              </a:rPr>
              <a:t>fixative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>
                <a:solidFill>
                  <a:srgbClr val="C00000"/>
                </a:solidFill>
              </a:rPr>
              <a:t>cytopathologist</a:t>
            </a:r>
            <a:r>
              <a:rPr lang="en-US" dirty="0" smtClean="0"/>
              <a:t> may </a:t>
            </a:r>
            <a:r>
              <a:rPr lang="en-US" b="1" dirty="0" smtClean="0">
                <a:solidFill>
                  <a:schemeClr val="accent6"/>
                </a:solidFill>
              </a:rPr>
              <a:t>not</a:t>
            </a:r>
            <a:r>
              <a:rPr lang="en-US" dirty="0" smtClean="0"/>
              <a:t> identify the abnormal cells. </a:t>
            </a:r>
          </a:p>
          <a:p>
            <a:endParaRPr lang="en-US" b="1" dirty="0" smtClean="0">
              <a:solidFill>
                <a:schemeClr val="accent6"/>
              </a:solidFill>
            </a:endParaRPr>
          </a:p>
          <a:p>
            <a:r>
              <a:rPr lang="en-US" b="1" dirty="0" smtClean="0">
                <a:solidFill>
                  <a:schemeClr val="accent6"/>
                </a:solidFill>
              </a:rPr>
              <a:t>not </a:t>
            </a:r>
            <a:r>
              <a:rPr lang="en-US" dirty="0" smtClean="0"/>
              <a:t>accurate report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MISPERCEPTIONS ABOUT FACTORS THAT INTERFERE WITH SAMPLING</a:t>
            </a:r>
            <a:r>
              <a:rPr lang="en-US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468880"/>
            <a:ext cx="8229600" cy="438912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Menses</a:t>
            </a:r>
            <a:r>
              <a:rPr lang="en-US" b="1" dirty="0" smtClean="0"/>
              <a:t> or other genital tract </a:t>
            </a:r>
            <a:r>
              <a:rPr lang="en-US" b="1" dirty="0" smtClean="0">
                <a:solidFill>
                  <a:srgbClr val="C00000"/>
                </a:solidFill>
              </a:rPr>
              <a:t>bleeding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Interval between Pap tests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B050"/>
                </a:solidFill>
              </a:rPr>
              <a:t>Gel</a:t>
            </a:r>
            <a:r>
              <a:rPr lang="en-US" b="1" dirty="0" smtClean="0"/>
              <a:t> lubricants and other contaminants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Vaginal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intercourse</a:t>
            </a:r>
            <a:r>
              <a:rPr lang="en-US" b="1" dirty="0" smtClean="0"/>
              <a:t>, and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tampon</a:t>
            </a:r>
            <a:r>
              <a:rPr lang="en-US" b="1" dirty="0" smtClean="0"/>
              <a:t> use</a:t>
            </a:r>
            <a:r>
              <a:rPr lang="en-US" dirty="0" smtClean="0"/>
              <a:t> 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Menses or other genital tract bleeding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438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/>
              <a:t> </a:t>
            </a:r>
            <a:r>
              <a:rPr lang="en-US" dirty="0">
                <a:solidFill>
                  <a:schemeClr val="accent6"/>
                </a:solidFill>
              </a:rPr>
              <a:t>Historically, women </a:t>
            </a:r>
            <a:r>
              <a:rPr lang="en-US" dirty="0" smtClean="0">
                <a:solidFill>
                  <a:schemeClr val="accent6"/>
                </a:solidFill>
              </a:rPr>
              <a:t>advised avoid </a:t>
            </a:r>
            <a:r>
              <a:rPr lang="en-US" dirty="0">
                <a:solidFill>
                  <a:schemeClr val="accent6"/>
                </a:solidFill>
              </a:rPr>
              <a:t>testing during menses or other genital tract </a:t>
            </a:r>
            <a:r>
              <a:rPr lang="en-US" dirty="0" smtClean="0">
                <a:solidFill>
                  <a:schemeClr val="accent6"/>
                </a:solidFill>
              </a:rPr>
              <a:t>bleeding!?!</a:t>
            </a:r>
          </a:p>
          <a:p>
            <a:r>
              <a:rPr lang="en-US" dirty="0" smtClean="0"/>
              <a:t> </a:t>
            </a:r>
            <a:r>
              <a:rPr lang="en-US" dirty="0"/>
              <a:t>We suggest 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              </a:t>
            </a:r>
            <a:r>
              <a:rPr lang="en-US" dirty="0" smtClean="0">
                <a:solidFill>
                  <a:schemeClr val="accent6"/>
                </a:solidFill>
                <a:sym typeface="Symbol"/>
              </a:rPr>
              <a:t>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Performing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rather than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deferring</a:t>
            </a:r>
          </a:p>
          <a:p>
            <a:pPr>
              <a:buNone/>
            </a:pPr>
            <a:r>
              <a:rPr lang="en-US" dirty="0" smtClean="0"/>
              <a:t>              </a:t>
            </a:r>
            <a:r>
              <a:rPr lang="en-US" dirty="0" smtClean="0">
                <a:solidFill>
                  <a:schemeClr val="accent6"/>
                </a:solidFill>
                <a:sym typeface="Symbol"/>
              </a:rPr>
              <a:t> </a:t>
            </a:r>
            <a:r>
              <a:rPr lang="en-US" dirty="0" smtClean="0">
                <a:solidFill>
                  <a:srgbClr val="7030A0"/>
                </a:solidFill>
              </a:rPr>
              <a:t>Cleaning</a:t>
            </a:r>
            <a:r>
              <a:rPr lang="en-US" dirty="0" smtClean="0"/>
              <a:t> </a:t>
            </a:r>
            <a:r>
              <a:rPr lang="en-US" dirty="0"/>
              <a:t>the cervix with </a:t>
            </a:r>
            <a:r>
              <a:rPr lang="en-US" dirty="0" smtClean="0">
                <a:solidFill>
                  <a:srgbClr val="7030A0"/>
                </a:solidFill>
              </a:rPr>
              <a:t>cotton</a:t>
            </a:r>
            <a:r>
              <a:rPr lang="en-US" dirty="0" smtClean="0"/>
              <a:t> swab</a:t>
            </a:r>
            <a:endParaRPr lang="en-US" dirty="0"/>
          </a:p>
          <a:p>
            <a:pPr>
              <a:buNone/>
            </a:pPr>
            <a:r>
              <a:rPr lang="en-US" dirty="0" smtClean="0"/>
              <a:t>              </a:t>
            </a:r>
            <a:r>
              <a:rPr lang="en-US" dirty="0" smtClean="0">
                <a:solidFill>
                  <a:schemeClr val="accent6"/>
                </a:solidFill>
                <a:sym typeface="Symbol"/>
              </a:rPr>
              <a:t> </a:t>
            </a:r>
            <a:r>
              <a:rPr lang="en-US" dirty="0" smtClean="0"/>
              <a:t>If </a:t>
            </a:r>
            <a:r>
              <a:rPr lang="en-US" dirty="0"/>
              <a:t>there is obscuring </a:t>
            </a:r>
            <a:r>
              <a:rPr lang="en-US" dirty="0" smtClean="0"/>
              <a:t>blood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liquid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based</a:t>
            </a:r>
          </a:p>
          <a:p>
            <a:pPr>
              <a:buNone/>
            </a:pPr>
            <a:r>
              <a:rPr lang="en-US" dirty="0" smtClean="0"/>
              <a:t>                  </a:t>
            </a:r>
            <a:r>
              <a:rPr lang="en-US" dirty="0"/>
              <a:t>methods </a:t>
            </a:r>
            <a:r>
              <a:rPr lang="en-US" dirty="0" smtClean="0"/>
              <a:t>is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preferred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HPV</a:t>
            </a:r>
            <a:r>
              <a:rPr lang="en-US" dirty="0" smtClean="0"/>
              <a:t> testing results are </a:t>
            </a:r>
            <a:r>
              <a:rPr lang="en-US" dirty="0" smtClean="0">
                <a:solidFill>
                  <a:srgbClr val="FFC000"/>
                </a:solidFill>
              </a:rPr>
              <a:t>not affected </a:t>
            </a:r>
            <a:r>
              <a:rPr lang="en-US" dirty="0" smtClean="0"/>
              <a:t>by bleeding.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Gel lubricants and other contaminants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800" dirty="0"/>
              <a:t> </a:t>
            </a:r>
            <a:r>
              <a:rPr lang="en-US" sz="3100" dirty="0" smtClean="0"/>
              <a:t>lubricant gel, </a:t>
            </a:r>
            <a:r>
              <a:rPr lang="en-US" sz="3100" dirty="0"/>
              <a:t>vaginal discharge, </a:t>
            </a:r>
            <a:r>
              <a:rPr lang="en-US" sz="3100" dirty="0" err="1" smtClean="0"/>
              <a:t>intravaginal</a:t>
            </a:r>
            <a:r>
              <a:rPr lang="en-US" sz="3100" dirty="0" smtClean="0"/>
              <a:t> medications:</a:t>
            </a:r>
            <a:endParaRPr lang="en-US" sz="3400" dirty="0" smtClean="0"/>
          </a:p>
          <a:p>
            <a:pPr>
              <a:buNone/>
            </a:pPr>
            <a:r>
              <a:rPr lang="en-US" b="1" dirty="0" smtClean="0"/>
              <a:t>        </a:t>
            </a:r>
            <a:r>
              <a:rPr lang="en-US" dirty="0" smtClean="0">
                <a:sym typeface="Symbol"/>
              </a:rPr>
              <a:t></a:t>
            </a:r>
            <a:r>
              <a:rPr lang="en-US" dirty="0" smtClean="0"/>
              <a:t> </a:t>
            </a:r>
            <a:r>
              <a:rPr lang="en-US" b="1" dirty="0" smtClean="0"/>
              <a:t>On </a:t>
            </a:r>
            <a:r>
              <a:rPr lang="en-US" b="1" dirty="0"/>
              <a:t>a conventional </a:t>
            </a:r>
            <a:r>
              <a:rPr lang="en-US" b="1" dirty="0" smtClean="0"/>
              <a:t>smear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         </a:t>
            </a:r>
            <a:r>
              <a:rPr lang="en-US" dirty="0" smtClean="0">
                <a:solidFill>
                  <a:schemeClr val="accent6"/>
                </a:solidFill>
                <a:sym typeface="Symbol"/>
              </a:rPr>
              <a:t>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/>
              <a:t>make </a:t>
            </a:r>
            <a:r>
              <a:rPr lang="en-US" dirty="0"/>
              <a:t>the smear thick </a:t>
            </a:r>
            <a:r>
              <a:rPr lang="en-US" dirty="0" smtClean="0"/>
              <a:t>&amp; </a:t>
            </a:r>
            <a:r>
              <a:rPr lang="en-US" dirty="0"/>
              <a:t>difficult to read.</a:t>
            </a:r>
          </a:p>
          <a:p>
            <a:pPr>
              <a:buNone/>
            </a:pPr>
            <a:r>
              <a:rPr lang="en-US" dirty="0" smtClean="0"/>
              <a:t>             </a:t>
            </a:r>
            <a:r>
              <a:rPr lang="en-US" dirty="0" smtClean="0">
                <a:solidFill>
                  <a:schemeClr val="accent6"/>
                </a:solidFill>
                <a:sym typeface="Symbol"/>
              </a:rPr>
              <a:t></a:t>
            </a:r>
            <a:r>
              <a:rPr lang="en-US" dirty="0" smtClean="0"/>
              <a:t> gently removed discharge with cotton swab</a:t>
            </a:r>
            <a:endParaRPr lang="en-US" dirty="0"/>
          </a:p>
          <a:p>
            <a:endParaRPr lang="en-US" sz="3100" dirty="0" smtClean="0"/>
          </a:p>
          <a:p>
            <a:r>
              <a:rPr lang="en-US" sz="3100" dirty="0" smtClean="0"/>
              <a:t>Gel </a:t>
            </a:r>
            <a:r>
              <a:rPr lang="en-US" sz="3100" dirty="0"/>
              <a:t>lubricant on the speculum or on an examiner's hand </a:t>
            </a:r>
            <a:endParaRPr lang="en-US" sz="3100" dirty="0" smtClean="0"/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dirty="0" smtClean="0">
                <a:sym typeface="Symbol"/>
              </a:rPr>
              <a:t></a:t>
            </a:r>
            <a:r>
              <a:rPr lang="en-US" dirty="0" smtClean="0"/>
              <a:t> </a:t>
            </a:r>
            <a:r>
              <a:rPr lang="en-US" b="1" dirty="0" smtClean="0"/>
              <a:t>not valid </a:t>
            </a:r>
            <a:r>
              <a:rPr lang="en-US" b="1" dirty="0"/>
              <a:t>concern </a:t>
            </a:r>
            <a:endParaRPr lang="en-US" b="1" dirty="0" smtClean="0"/>
          </a:p>
          <a:p>
            <a:endParaRPr lang="en-US" sz="3100" dirty="0" smtClean="0"/>
          </a:p>
          <a:p>
            <a:r>
              <a:rPr lang="en-US" sz="3100" dirty="0" smtClean="0"/>
              <a:t>two </a:t>
            </a:r>
            <a:r>
              <a:rPr lang="en-US" sz="3100" dirty="0"/>
              <a:t>large studies</a:t>
            </a:r>
            <a:r>
              <a:rPr lang="en-US" sz="3800" dirty="0"/>
              <a:t> </a:t>
            </a:r>
            <a:r>
              <a:rPr lang="en-US" dirty="0"/>
              <a:t>(n=3460 and n=8534) </a:t>
            </a:r>
            <a:endParaRPr lang="en-US" sz="3800" dirty="0" smtClean="0"/>
          </a:p>
          <a:p>
            <a:pPr>
              <a:buNone/>
            </a:pPr>
            <a:r>
              <a:rPr lang="en-US" dirty="0" smtClean="0"/>
              <a:t>           </a:t>
            </a:r>
            <a:r>
              <a:rPr lang="en-US" dirty="0" smtClean="0">
                <a:solidFill>
                  <a:schemeClr val="accent6"/>
                </a:solidFill>
                <a:sym typeface="Symbol"/>
              </a:rPr>
              <a:t></a:t>
            </a:r>
            <a:r>
              <a:rPr lang="en-US" dirty="0" smtClean="0"/>
              <a:t> Speculum lubricated gel </a:t>
            </a:r>
            <a:r>
              <a:rPr lang="en-US" dirty="0"/>
              <a:t>or water </a:t>
            </a:r>
            <a:r>
              <a:rPr lang="en-US" dirty="0" smtClean="0"/>
              <a:t>prior for conventional </a:t>
            </a:r>
            <a:r>
              <a:rPr lang="en-US" dirty="0"/>
              <a:t>Pap </a:t>
            </a:r>
            <a:r>
              <a:rPr lang="en-US" dirty="0" smtClean="0"/>
              <a:t>smear</a:t>
            </a:r>
          </a:p>
          <a:p>
            <a:pPr>
              <a:buNone/>
            </a:pPr>
            <a:r>
              <a:rPr lang="en-US" dirty="0" smtClean="0"/>
              <a:t>           unsatisfactory </a:t>
            </a:r>
            <a:r>
              <a:rPr lang="en-US" dirty="0"/>
              <a:t>smears were similar for both groups </a:t>
            </a:r>
            <a:endParaRPr lang="en-US" dirty="0" smtClean="0"/>
          </a:p>
          <a:p>
            <a:pPr>
              <a:buNone/>
            </a:pPr>
            <a:r>
              <a:rPr lang="en-US" sz="1700" dirty="0" smtClean="0"/>
              <a:t>                  (</a:t>
            </a:r>
            <a:r>
              <a:rPr lang="en-US" sz="1700" dirty="0"/>
              <a:t>gel: 1.1 and 1.4 percent; water: 1.5 and 1.3 percent</a:t>
            </a:r>
            <a:r>
              <a:rPr lang="en-US" sz="1700" dirty="0" smtClean="0"/>
              <a:t>)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accent6"/>
                </a:solidFill>
              </a:rPr>
              <a:t>           </a:t>
            </a:r>
            <a:r>
              <a:rPr lang="en-US" dirty="0" smtClean="0">
                <a:solidFill>
                  <a:schemeClr val="accent6"/>
                </a:solidFill>
                <a:sym typeface="Symbol"/>
              </a:rPr>
              <a:t></a:t>
            </a:r>
            <a:r>
              <a:rPr lang="en-US" dirty="0" smtClean="0"/>
              <a:t> no </a:t>
            </a:r>
            <a:r>
              <a:rPr lang="en-US" dirty="0"/>
              <a:t>differences in </a:t>
            </a:r>
            <a:r>
              <a:rPr lang="en-US" dirty="0" smtClean="0"/>
              <a:t>detection of </a:t>
            </a:r>
            <a:r>
              <a:rPr lang="en-US" dirty="0" err="1" smtClean="0"/>
              <a:t>of</a:t>
            </a:r>
            <a:r>
              <a:rPr lang="en-US" dirty="0" smtClean="0"/>
              <a:t> </a:t>
            </a:r>
            <a:r>
              <a:rPr lang="en-US" dirty="0"/>
              <a:t>cervical </a:t>
            </a:r>
            <a:r>
              <a:rPr lang="en-US" dirty="0" smtClean="0"/>
              <a:t>abnormality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Interval between Pap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468880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/>
              <a:t>  </a:t>
            </a:r>
            <a:r>
              <a:rPr lang="en-US" dirty="0" smtClean="0"/>
              <a:t>may </a:t>
            </a:r>
            <a:r>
              <a:rPr lang="en-US" dirty="0" smtClean="0">
                <a:solidFill>
                  <a:schemeClr val="accent3"/>
                </a:solidFill>
              </a:rPr>
              <a:t>repeat</a:t>
            </a:r>
            <a:r>
              <a:rPr lang="en-US" dirty="0" smtClean="0"/>
              <a:t> </a:t>
            </a:r>
            <a:r>
              <a:rPr lang="en-US" dirty="0"/>
              <a:t>after a brief interval </a:t>
            </a:r>
            <a:r>
              <a:rPr lang="en-US" dirty="0" smtClean="0"/>
              <a:t>if:</a:t>
            </a:r>
          </a:p>
          <a:p>
            <a:pPr>
              <a:buNone/>
            </a:pPr>
            <a:r>
              <a:rPr lang="en-US" dirty="0" smtClean="0"/>
              <a:t>            </a:t>
            </a:r>
            <a:r>
              <a:rPr lang="en-US" dirty="0" smtClean="0">
                <a:solidFill>
                  <a:schemeClr val="accent6"/>
                </a:solidFill>
                <a:sym typeface="Symbol"/>
              </a:rPr>
              <a:t> </a:t>
            </a:r>
            <a:r>
              <a:rPr lang="en-US" dirty="0" smtClean="0"/>
              <a:t>sample </a:t>
            </a:r>
            <a:r>
              <a:rPr lang="en-US" dirty="0"/>
              <a:t>is </a:t>
            </a:r>
            <a:r>
              <a:rPr lang="en-US" dirty="0">
                <a:solidFill>
                  <a:schemeClr val="accent3"/>
                </a:solidFill>
              </a:rPr>
              <a:t>unsatisfactory</a:t>
            </a:r>
            <a:r>
              <a:rPr lang="en-US" dirty="0"/>
              <a:t>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</a:t>
            </a:r>
            <a:r>
              <a:rPr lang="en-US" dirty="0" smtClean="0">
                <a:solidFill>
                  <a:schemeClr val="accent6"/>
                </a:solidFill>
                <a:sym typeface="Symbol"/>
              </a:rPr>
              <a:t> </a:t>
            </a:r>
            <a:r>
              <a:rPr lang="en-US" dirty="0" smtClean="0"/>
              <a:t>at </a:t>
            </a:r>
            <a:r>
              <a:rPr lang="en-US" dirty="0"/>
              <a:t>the time of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colposcopy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>
                <a:solidFill>
                  <a:schemeClr val="accent6"/>
                </a:solidFill>
              </a:rPr>
              <a:t>short interval </a:t>
            </a:r>
            <a:r>
              <a:rPr lang="en-US" dirty="0"/>
              <a:t>between Pap tests </a:t>
            </a:r>
            <a:r>
              <a:rPr lang="en-US" sz="2400" dirty="0"/>
              <a:t>(</a:t>
            </a:r>
            <a:r>
              <a:rPr lang="en-US" sz="2400" dirty="0">
                <a:solidFill>
                  <a:schemeClr val="accent6"/>
                </a:solidFill>
              </a:rPr>
              <a:t>15 </a:t>
            </a:r>
            <a:r>
              <a:rPr lang="en-US" sz="2400" dirty="0" smtClean="0">
                <a:solidFill>
                  <a:schemeClr val="accent6"/>
                </a:solidFill>
              </a:rPr>
              <a:t>- </a:t>
            </a:r>
            <a:r>
              <a:rPr lang="en-US" sz="2400" dirty="0">
                <a:solidFill>
                  <a:schemeClr val="accent6"/>
                </a:solidFill>
              </a:rPr>
              <a:t>30 </a:t>
            </a:r>
            <a:r>
              <a:rPr lang="en-US" sz="2400" dirty="0" smtClean="0">
                <a:solidFill>
                  <a:schemeClr val="accent6"/>
                </a:solidFill>
              </a:rPr>
              <a:t>d</a:t>
            </a:r>
            <a:r>
              <a:rPr lang="en-US" sz="2400" dirty="0" smtClean="0"/>
              <a:t>) </a:t>
            </a:r>
            <a:r>
              <a:rPr lang="en-US" dirty="0"/>
              <a:t>does not appear to affect sensitivity for detection of cervical </a:t>
            </a:r>
            <a:r>
              <a:rPr lang="en-US" dirty="0" err="1" smtClean="0"/>
              <a:t>neoplasia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Vaginal intercourse, douching, and tampon use</a:t>
            </a:r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accent6"/>
                </a:solidFill>
              </a:rPr>
              <a:t>Women typically advised to refrain from vaginal activities </a:t>
            </a:r>
            <a:r>
              <a:rPr lang="en-US" sz="2400" dirty="0" smtClean="0">
                <a:solidFill>
                  <a:schemeClr val="accent6"/>
                </a:solidFill>
              </a:rPr>
              <a:t>(</a:t>
            </a:r>
            <a:r>
              <a:rPr lang="en-US" sz="2400" dirty="0" err="1" smtClean="0">
                <a:solidFill>
                  <a:schemeClr val="accent6"/>
                </a:solidFill>
              </a:rPr>
              <a:t>eg</a:t>
            </a:r>
            <a:r>
              <a:rPr lang="en-US" sz="2400" dirty="0" smtClean="0">
                <a:solidFill>
                  <a:schemeClr val="accent6"/>
                </a:solidFill>
              </a:rPr>
              <a:t>, douching, tampon use, sexual intercourse) </a:t>
            </a:r>
            <a:r>
              <a:rPr lang="en-US" dirty="0" smtClean="0">
                <a:solidFill>
                  <a:schemeClr val="accent6"/>
                </a:solidFill>
              </a:rPr>
              <a:t>during the </a:t>
            </a:r>
            <a:r>
              <a:rPr lang="en-US" dirty="0" smtClean="0">
                <a:solidFill>
                  <a:srgbClr val="92D050"/>
                </a:solidFill>
              </a:rPr>
              <a:t>48 hours prior to a Pap </a:t>
            </a:r>
            <a:r>
              <a:rPr lang="en-US" dirty="0" smtClean="0">
                <a:solidFill>
                  <a:schemeClr val="accent6"/>
                </a:solidFill>
              </a:rPr>
              <a:t>test!?!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ym typeface="Symbol"/>
              </a:rPr>
              <a:t>   </a:t>
            </a:r>
            <a:r>
              <a:rPr lang="en-US" dirty="0" smtClean="0">
                <a:solidFill>
                  <a:schemeClr val="accent6"/>
                </a:solidFill>
                <a:sym typeface="Symbol"/>
              </a:rPr>
              <a:t></a:t>
            </a:r>
            <a:r>
              <a:rPr lang="en-US" dirty="0" smtClean="0">
                <a:sym typeface="Symbol"/>
              </a:rPr>
              <a:t> </a:t>
            </a:r>
            <a:r>
              <a:rPr lang="en-US" sz="2400" dirty="0" smtClean="0"/>
              <a:t>There </a:t>
            </a:r>
            <a:r>
              <a:rPr lang="en-US" sz="2400" dirty="0"/>
              <a:t>are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few data </a:t>
            </a:r>
            <a:r>
              <a:rPr lang="en-US" sz="2400" dirty="0"/>
              <a:t>that directly assess the effect of vaginal activities on the ability of cervical cytology to detect cervical </a:t>
            </a:r>
            <a:r>
              <a:rPr lang="en-US" sz="2400" dirty="0" err="1"/>
              <a:t>neoplasia</a:t>
            </a:r>
            <a:r>
              <a:rPr lang="en-US" sz="2400" dirty="0" smtClean="0"/>
              <a:t>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>
                <a:sym typeface="Symbol"/>
              </a:rPr>
              <a:t>   </a:t>
            </a:r>
            <a:r>
              <a:rPr lang="en-US" sz="2400" dirty="0" smtClean="0">
                <a:solidFill>
                  <a:schemeClr val="accent6"/>
                </a:solidFill>
                <a:sym typeface="Symbol"/>
              </a:rPr>
              <a:t>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smtClean="0"/>
              <a:t>Further study is needed to evaluate the effect of vaginal intercourse &amp; douching on cervical cytology or HPV testing.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Risk of cervical cancer with HPV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468880"/>
            <a:ext cx="8229600" cy="438912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High-risk (</a:t>
            </a:r>
            <a:r>
              <a:rPr lang="en-US" sz="2800" b="1" dirty="0" err="1" smtClean="0"/>
              <a:t>oncogenic</a:t>
            </a:r>
            <a:r>
              <a:rPr lang="en-US" sz="2800" b="1" dirty="0" smtClean="0"/>
              <a:t> or cancer-associated) types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6"/>
                </a:solidFill>
                <a:sym typeface="Symbol"/>
              </a:rPr>
              <a:t>          </a:t>
            </a:r>
            <a:r>
              <a:rPr lang="en-US" sz="2000" dirty="0" smtClean="0"/>
              <a:t>Common types: 16, 18, 31, 33, 35, 39, 45, 51, 52, 56, 58, 59, 68, 69, 82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Low-risk (non-</a:t>
            </a:r>
            <a:r>
              <a:rPr lang="en-US" sz="2800" b="1" dirty="0" err="1" smtClean="0"/>
              <a:t>oncogenic</a:t>
            </a:r>
            <a:r>
              <a:rPr lang="en-US" sz="2800" b="1" dirty="0" smtClean="0"/>
              <a:t>) types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6"/>
                </a:solidFill>
                <a:sym typeface="Symbol"/>
              </a:rPr>
              <a:t>           </a:t>
            </a:r>
            <a:r>
              <a:rPr lang="en-US" sz="2000" dirty="0" smtClean="0"/>
              <a:t>Common types: 6, 11, 40, 42, 43, 44, 54, 61, 72, 81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HPV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  Specimens for HPV testing can be collected from the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endocervix</a:t>
            </a:r>
            <a:r>
              <a:rPr lang="en-US" dirty="0" smtClean="0"/>
              <a:t> using a Dacron swab or cervical brush, which </a:t>
            </a:r>
            <a:r>
              <a:rPr lang="fa-IR" dirty="0" smtClean="0"/>
              <a:t> </a:t>
            </a:r>
            <a:r>
              <a:rPr lang="en-US" dirty="0" smtClean="0"/>
              <a:t>placed in HPV test transport medium </a:t>
            </a:r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liquid-based cytology </a:t>
            </a:r>
            <a:r>
              <a:rPr lang="en-US" dirty="0" smtClean="0"/>
              <a:t>sampling is performed, the same specimen can be used for HPV testing and cytology.</a:t>
            </a:r>
          </a:p>
          <a:p>
            <a:endParaRPr lang="en-US" dirty="0" smtClean="0"/>
          </a:p>
          <a:p>
            <a:r>
              <a:rPr lang="en-US" dirty="0" smtClean="0"/>
              <a:t>Commercial HPV assays only test for HPV types that have been associated with cancer. These HPV types are called </a:t>
            </a:r>
            <a:r>
              <a:rPr lang="en-US" dirty="0" err="1" smtClean="0"/>
              <a:t>oncogenic</a:t>
            </a:r>
            <a:r>
              <a:rPr lang="en-US" dirty="0" smtClean="0"/>
              <a:t> or high risk HPV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dirty="0" smtClean="0"/>
              <a:t>بافت شناسی سرویکس</a:t>
            </a:r>
            <a:endParaRPr lang="fa-IR" dirty="0"/>
          </a:p>
        </p:txBody>
      </p:sp>
      <p:sp>
        <p:nvSpPr>
          <p:cNvPr id="30722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r" rtl="1" eaLnBrk="1" hangingPunct="1"/>
            <a:r>
              <a:rPr lang="fa-IR" dirty="0" smtClean="0"/>
              <a:t>سرویکس از اپی تلیوم سنگفرشی که اگزوسرویکس را مفروش می کند و اپی تلیوم استوانه ای که مجرای اندوسرویکس را می پوشاند،تشکیل می گردد.</a:t>
            </a:r>
          </a:p>
          <a:p>
            <a:pPr algn="r" rtl="1" eaLnBrk="1" hangingPunct="1"/>
            <a:r>
              <a:rPr lang="fa-IR" dirty="0" smtClean="0"/>
              <a:t>محل اتصال این دو بخش را </a:t>
            </a:r>
            <a:r>
              <a:rPr lang="en-US" dirty="0" smtClean="0">
                <a:cs typeface="Times New Roman" pitchFamily="18" charset="0"/>
              </a:rPr>
              <a:t>S.C.J</a:t>
            </a:r>
            <a:r>
              <a:rPr lang="fa-IR" dirty="0" smtClean="0"/>
              <a:t> می نامند.</a:t>
            </a:r>
          </a:p>
        </p:txBody>
      </p:sp>
      <p:pic>
        <p:nvPicPr>
          <p:cNvPr id="30723" name="Picture 2" descr="http://www.images.md/intermedia/imgagent/mediaget/getwatermarked/AGY0401-07-0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3500438"/>
            <a:ext cx="30003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0" descr="C:\My Documents\Cervical Cancer Screening\Normal Cx_files\FEM002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4929188" y="3500438"/>
            <a:ext cx="32607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HPV Testing for Primary Cervical Cancer </a:t>
            </a:r>
            <a:r>
              <a:rPr lang="en-US" sz="3600" b="1" dirty="0" smtClean="0"/>
              <a:t>Screening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785926"/>
            <a:ext cx="8229600" cy="490063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FDA</a:t>
            </a:r>
            <a:r>
              <a:rPr lang="en-US" dirty="0" smtClean="0"/>
              <a:t> approved</a:t>
            </a:r>
            <a:r>
              <a:rPr lang="en-US" sz="1600" dirty="0" smtClean="0"/>
              <a:t>( 2003 )</a:t>
            </a:r>
            <a:r>
              <a:rPr lang="en-US" dirty="0" smtClean="0"/>
              <a:t>Hybrid </a:t>
            </a:r>
            <a:r>
              <a:rPr lang="en-US" dirty="0"/>
              <a:t>Capture </a:t>
            </a:r>
            <a:r>
              <a:rPr lang="en-US" dirty="0">
                <a:solidFill>
                  <a:srgbClr val="7030A0"/>
                </a:solidFill>
              </a:rPr>
              <a:t>2 test for HR HPV in combination with cytology</a:t>
            </a:r>
            <a:r>
              <a:rPr lang="en-US" dirty="0"/>
              <a:t> for cervical cancer screening in </a:t>
            </a:r>
            <a:r>
              <a:rPr lang="en-US" dirty="0" smtClean="0">
                <a:solidFill>
                  <a:srgbClr val="FF0000"/>
                </a:solidFill>
              </a:rPr>
              <a:t>women ≥30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combination</a:t>
            </a:r>
            <a:r>
              <a:rPr lang="en-US" dirty="0"/>
              <a:t> of HPV DNA testing with cytology </a:t>
            </a:r>
            <a:r>
              <a:rPr lang="en-US" dirty="0">
                <a:solidFill>
                  <a:srgbClr val="00B0F0"/>
                </a:solidFill>
              </a:rPr>
              <a:t>increases the sensitivity </a:t>
            </a:r>
            <a:r>
              <a:rPr lang="en-US" dirty="0"/>
              <a:t>of a single Pap test for high-grade </a:t>
            </a:r>
            <a:r>
              <a:rPr lang="en-US" dirty="0" err="1"/>
              <a:t>neoplasia</a:t>
            </a:r>
            <a:r>
              <a:rPr lang="en-US" dirty="0"/>
              <a:t> from 50 to 85 percent, to nearly 100 </a:t>
            </a:r>
            <a:r>
              <a:rPr lang="en-US" sz="2800" dirty="0" smtClean="0"/>
              <a:t>percent</a:t>
            </a:r>
            <a:r>
              <a:rPr lang="en-US" sz="1800" dirty="0" smtClean="0"/>
              <a:t>(American </a:t>
            </a:r>
            <a:r>
              <a:rPr lang="en-US" sz="1800" dirty="0"/>
              <a:t>College of Obstetricians and Gynecologists, 2005b</a:t>
            </a:r>
            <a:r>
              <a:rPr lang="en-US" sz="1800" dirty="0" smtClean="0"/>
              <a:t>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Women ≤30 </a:t>
            </a:r>
            <a:r>
              <a:rPr lang="en-US" dirty="0"/>
              <a:t>years, the high prevalence of HR HPV infection makes this strategy too nonspecific for use.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New screening algorithm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3286116" y="1285860"/>
            <a:ext cx="2786082" cy="71438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Women aged 30-64 y</a:t>
            </a:r>
          </a:p>
          <a:p>
            <a:pPr algn="ctr"/>
            <a:r>
              <a:rPr lang="en-US" sz="2000" b="1" dirty="0" smtClean="0"/>
              <a:t> HPV test</a:t>
            </a:r>
            <a:endParaRPr lang="fa-IR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357158" y="5929330"/>
            <a:ext cx="1928826" cy="57150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Normal 5y recall</a:t>
            </a:r>
            <a:endParaRPr lang="fa-IR" dirty="0"/>
          </a:p>
        </p:txBody>
      </p:sp>
      <p:sp>
        <p:nvSpPr>
          <p:cNvPr id="8" name="Rectangle 7"/>
          <p:cNvSpPr/>
          <p:nvPr/>
        </p:nvSpPr>
        <p:spPr>
          <a:xfrm>
            <a:off x="7143768" y="2786058"/>
            <a:ext cx="1500198" cy="50006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cytology</a:t>
            </a:r>
            <a:endParaRPr lang="fa-IR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7215206" y="5929330"/>
            <a:ext cx="1643074" cy="57150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err="1" smtClean="0"/>
              <a:t>colposcopy</a:t>
            </a:r>
            <a:endParaRPr lang="fa-IR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571472" y="2857496"/>
            <a:ext cx="1500198" cy="5000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Normal 5y recall</a:t>
            </a:r>
            <a:endParaRPr lang="fa-IR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7072330" y="4000504"/>
            <a:ext cx="1643074" cy="5000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err="1" smtClean="0"/>
              <a:t>colposcopy</a:t>
            </a:r>
            <a:endParaRPr lang="fa-IR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3000364" y="4071942"/>
            <a:ext cx="1857388" cy="50006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HPV &amp; cytology</a:t>
            </a:r>
          </a:p>
          <a:p>
            <a:pPr algn="ctr"/>
            <a:r>
              <a:rPr lang="en-US" b="1" dirty="0" smtClean="0"/>
              <a:t>6-12m</a:t>
            </a:r>
            <a:endParaRPr lang="fa-IR" b="1" dirty="0"/>
          </a:p>
        </p:txBody>
      </p:sp>
      <p:sp>
        <p:nvSpPr>
          <p:cNvPr id="13" name="Rectangle 12"/>
          <p:cNvSpPr/>
          <p:nvPr/>
        </p:nvSpPr>
        <p:spPr>
          <a:xfrm>
            <a:off x="3643306" y="6286496"/>
            <a:ext cx="1857388" cy="57150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/>
              <a:t>HPV &amp; cytology</a:t>
            </a:r>
          </a:p>
          <a:p>
            <a:pPr algn="ctr"/>
            <a:r>
              <a:rPr lang="en-US" sz="1600" b="1" dirty="0" smtClean="0"/>
              <a:t>6-12m</a:t>
            </a:r>
            <a:endParaRPr lang="fa-IR" sz="1600" b="1" dirty="0"/>
          </a:p>
        </p:txBody>
      </p:sp>
      <p:cxnSp>
        <p:nvCxnSpPr>
          <p:cNvPr id="17" name="Straight Arrow Connector 16"/>
          <p:cNvCxnSpPr>
            <a:stCxn id="4" idx="2"/>
            <a:endCxn id="8" idx="1"/>
          </p:cNvCxnSpPr>
          <p:nvPr/>
        </p:nvCxnSpPr>
        <p:spPr>
          <a:xfrm rot="16200000" flipH="1">
            <a:off x="5393537" y="1285859"/>
            <a:ext cx="1035851" cy="24646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2"/>
            <a:endCxn id="10" idx="3"/>
          </p:cNvCxnSpPr>
          <p:nvPr/>
        </p:nvCxnSpPr>
        <p:spPr>
          <a:xfrm rot="5400000">
            <a:off x="2821770" y="1250141"/>
            <a:ext cx="1107289" cy="2607487"/>
          </a:xfrm>
          <a:prstGeom prst="straightConnector1">
            <a:avLst/>
          </a:prstGeom>
          <a:ln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2"/>
            <a:endCxn id="12" idx="0"/>
          </p:cNvCxnSpPr>
          <p:nvPr/>
        </p:nvCxnSpPr>
        <p:spPr>
          <a:xfrm rot="5400000">
            <a:off x="5518554" y="1696629"/>
            <a:ext cx="785818" cy="39648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2"/>
            <a:endCxn id="11" idx="0"/>
          </p:cNvCxnSpPr>
          <p:nvPr/>
        </p:nvCxnSpPr>
        <p:spPr>
          <a:xfrm rot="5400000">
            <a:off x="7536677" y="3643314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2"/>
            <a:endCxn id="5" idx="0"/>
          </p:cNvCxnSpPr>
          <p:nvPr/>
        </p:nvCxnSpPr>
        <p:spPr>
          <a:xfrm rot="5400000">
            <a:off x="1946654" y="3946926"/>
            <a:ext cx="1357322" cy="2607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2"/>
            <a:endCxn id="9" idx="0"/>
          </p:cNvCxnSpPr>
          <p:nvPr/>
        </p:nvCxnSpPr>
        <p:spPr>
          <a:xfrm rot="16200000" flipH="1">
            <a:off x="5304239" y="3196826"/>
            <a:ext cx="1357322" cy="41076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000232" y="2143116"/>
            <a:ext cx="1214446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negative</a:t>
            </a:r>
            <a:endParaRPr lang="fa-IR" b="1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072198" y="2000240"/>
            <a:ext cx="1071570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positive</a:t>
            </a:r>
            <a:endParaRPr lang="fa-IR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929190" y="3000372"/>
            <a:ext cx="1428760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Normal or borderline</a:t>
            </a:r>
            <a:endParaRPr lang="fa-IR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072430" y="3500438"/>
            <a:ext cx="107157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≥mild</a:t>
            </a:r>
            <a:endParaRPr lang="fa-IR" b="1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00034" y="4786322"/>
            <a:ext cx="1928826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Cytology negative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HPV negative</a:t>
            </a:r>
            <a:endParaRPr lang="fa-IR" b="1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286644" y="5072074"/>
            <a:ext cx="1714512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Cytology≥ mild</a:t>
            </a:r>
            <a:endParaRPr lang="fa-IR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43174" y="5500702"/>
            <a:ext cx="3500462" cy="71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HPV positive &amp;cytology&lt;mild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HPV negative &amp; cytology borderline</a:t>
            </a:r>
          </a:p>
          <a:p>
            <a:pPr algn="ctr"/>
            <a:endParaRPr lang="fa-I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4282" y="1428736"/>
          <a:ext cx="8715440" cy="5096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860"/>
                <a:gridCol w="2178860"/>
                <a:gridCol w="2178860"/>
                <a:gridCol w="2178860"/>
              </a:tblGrid>
              <a:tr h="537053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Cervical Cytology Screening Guidelines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0418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ACS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ACOG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USPSTF</a:t>
                      </a:r>
                      <a:endParaRPr lang="en-US" sz="2400" b="1" dirty="0"/>
                    </a:p>
                  </a:txBody>
                  <a:tcPr/>
                </a:tc>
              </a:tr>
              <a:tr h="12889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Initiation of screening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Approximately 3 years after onset of vaginal intercourse; no later than age 21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See ACS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See ACS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13175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Screening intervals for women at average risk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Age 30: annual if conventional smear; every 2 years if LBC test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Age 30: annual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At least every 3 years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11815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Age &gt;30: every 2 to 3 years after 3 consecutive negative tests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Age &gt;30: see ACS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4282" y="1571612"/>
          <a:ext cx="8644000" cy="5008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1000"/>
                <a:gridCol w="2161000"/>
                <a:gridCol w="2161000"/>
                <a:gridCol w="2161000"/>
              </a:tblGrid>
              <a:tr h="53344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ACS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ACOG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USPSTF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19051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Screening intervals for women at higher risk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HIV + or other </a:t>
                      </a:r>
                      <a:r>
                        <a:rPr lang="en-US" sz="1800" dirty="0" err="1" smtClean="0"/>
                        <a:t>immunocompromised</a:t>
                      </a:r>
                      <a:r>
                        <a:rPr lang="en-US" sz="1800" dirty="0" smtClean="0"/>
                        <a:t> state: 2 tests during first year after immune disease diagnosis, then annually (per CDC)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HIV +: see ACS </a:t>
                      </a:r>
                    </a:p>
                    <a:p>
                      <a:pPr algn="ctr"/>
                      <a:r>
                        <a:rPr lang="en-US" sz="1800" dirty="0" smtClean="0"/>
                        <a:t>Other </a:t>
                      </a:r>
                      <a:r>
                        <a:rPr lang="en-US" sz="1800" dirty="0" err="1" smtClean="0"/>
                        <a:t>immunocompromised</a:t>
                      </a:r>
                      <a:r>
                        <a:rPr lang="en-US" sz="1800" dirty="0" smtClean="0"/>
                        <a:t> states, DES: may require more frequent screening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No specific recommendations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171623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History of CIN 2 or 3 or cervical cancer: annual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85720" y="1571612"/>
          <a:ext cx="8401080" cy="4714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0270"/>
                <a:gridCol w="2100270"/>
                <a:gridCol w="2100270"/>
                <a:gridCol w="2100270"/>
              </a:tblGrid>
              <a:tr h="6592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ACS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ACOG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USPSTF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16395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Discontinuation of screening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Age 70: consider if 3 documented negative (and no abnormal) tests in prior 10 years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Age 70 in low-risk women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Age 65 if not otherwise at high risk for cervical cancer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241615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Continue if screening history uncertain, history of cervical cancer, DES, recent HPV +, HIV + status, other </a:t>
                      </a:r>
                      <a:r>
                        <a:rPr lang="en-US" sz="1400" dirty="0" err="1" smtClean="0"/>
                        <a:t>immunocompromised</a:t>
                      </a:r>
                      <a:r>
                        <a:rPr lang="en-US" sz="1400" dirty="0" smtClean="0"/>
                        <a:t> state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Continue if high risk, sexually active, history of multiple sexual partners, or history of abnormal cytology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7158" y="1428736"/>
          <a:ext cx="8229600" cy="4750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681502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ACS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ACOG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USPSTF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18639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Screening after hysterectomy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Not indicated if removal confirmed for benign indication </a:t>
                      </a:r>
                    </a:p>
                    <a:p>
                      <a:pPr algn="ctr"/>
                      <a:r>
                        <a:rPr lang="en-US" sz="1400" dirty="0" smtClean="0"/>
                        <a:t>Subtotal hysterectomy: continue screening per guidelines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Not indicated if removal confirmed with benign pathology and past negative </a:t>
                      </a:r>
                      <a:r>
                        <a:rPr lang="en-US" sz="1400" dirty="0" err="1" smtClean="0"/>
                        <a:t>cytologies</a:t>
                      </a:r>
                      <a:endParaRPr lang="en-US" sz="1400" dirty="0" smtClean="0"/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Not recommended if total hysterectomy for benign disease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2063692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Continue screening if history of DES or cervical cancer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See ACS </a:t>
                      </a:r>
                    </a:p>
                    <a:p>
                      <a:pPr algn="ctr"/>
                      <a:r>
                        <a:rPr lang="en-US" sz="1400" dirty="0" smtClean="0"/>
                        <a:t>Positive or uncertain history of CIN 2 or 3: annual screening until 3 negative tests obtained, then may discontinue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See ACS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OTHER SCREENING </a:t>
            </a:r>
            <a:r>
              <a:rPr lang="en-US" b="1" dirty="0" smtClean="0"/>
              <a:t>MODALITIES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Visual inspection</a:t>
            </a:r>
            <a:r>
              <a:rPr lang="en-US" dirty="0"/>
              <a:t> </a:t>
            </a:r>
            <a:r>
              <a:rPr lang="en-US" sz="2000" dirty="0" smtClean="0"/>
              <a:t>(Unmagnified visualization of cervix) </a:t>
            </a:r>
          </a:p>
          <a:p>
            <a:pPr>
              <a:buNone/>
            </a:pPr>
            <a:r>
              <a:rPr lang="en-US" dirty="0" smtClean="0"/>
              <a:t>       </a:t>
            </a:r>
            <a:r>
              <a:rPr lang="en-US" dirty="0" smtClean="0">
                <a:solidFill>
                  <a:schemeClr val="accent6"/>
                </a:solidFill>
                <a:sym typeface="Symbol"/>
              </a:rPr>
              <a:t></a:t>
            </a:r>
            <a:r>
              <a:rPr lang="en-US" sz="2000" dirty="0" smtClean="0"/>
              <a:t>Visual </a:t>
            </a:r>
            <a:r>
              <a:rPr lang="en-US" sz="2000" dirty="0"/>
              <a:t>inspection </a:t>
            </a:r>
            <a:r>
              <a:rPr lang="en-US" sz="2000" dirty="0" smtClean="0"/>
              <a:t>with acetic acid (VIA) or </a:t>
            </a:r>
            <a:r>
              <a:rPr lang="en-US" sz="2000" dirty="0" err="1"/>
              <a:t>Lugol's</a:t>
            </a:r>
            <a:r>
              <a:rPr lang="en-US" sz="2000" dirty="0"/>
              <a:t> </a:t>
            </a:r>
            <a:r>
              <a:rPr lang="en-US" sz="2000" dirty="0" smtClean="0"/>
              <a:t>iodine is used</a:t>
            </a:r>
          </a:p>
          <a:p>
            <a:pPr>
              <a:buNone/>
            </a:pPr>
            <a:r>
              <a:rPr lang="en-US" sz="2000" dirty="0" smtClean="0"/>
              <a:t>             </a:t>
            </a:r>
            <a:r>
              <a:rPr lang="en-US" sz="2000" dirty="0"/>
              <a:t>for cervical cancer screening in some developing </a:t>
            </a:r>
            <a:r>
              <a:rPr lang="en-US" sz="2000" dirty="0" smtClean="0"/>
              <a:t>countries</a:t>
            </a:r>
            <a:endParaRPr lang="en-US" dirty="0" smtClean="0"/>
          </a:p>
          <a:p>
            <a:r>
              <a:rPr lang="en-US" b="1" dirty="0" err="1" smtClean="0">
                <a:solidFill>
                  <a:schemeClr val="accent6"/>
                </a:solidFill>
              </a:rPr>
              <a:t>Aceto</a:t>
            </a:r>
            <a:r>
              <a:rPr lang="en-US" b="1" dirty="0" smtClean="0">
                <a:solidFill>
                  <a:schemeClr val="accent6"/>
                </a:solidFill>
              </a:rPr>
              <a:t> white </a:t>
            </a:r>
            <a:r>
              <a:rPr lang="en-US" b="1" dirty="0" smtClean="0"/>
              <a:t>changes after application may 	indicate :</a:t>
            </a:r>
          </a:p>
          <a:p>
            <a:pPr lvl="1">
              <a:buNone/>
            </a:pPr>
            <a:r>
              <a:rPr lang="en-US" dirty="0" smtClean="0">
                <a:sym typeface="Symbol"/>
              </a:rPr>
              <a:t>  </a:t>
            </a:r>
            <a:r>
              <a:rPr lang="en-US" dirty="0" smtClean="0">
                <a:solidFill>
                  <a:schemeClr val="accent6"/>
                </a:solidFill>
                <a:sym typeface="Symbol"/>
              </a:rPr>
              <a:t></a:t>
            </a:r>
            <a:r>
              <a:rPr lang="en-US" dirty="0" smtClean="0">
                <a:sym typeface="Symbol"/>
              </a:rPr>
              <a:t> </a:t>
            </a:r>
            <a:r>
              <a:rPr lang="en-US" sz="2000" dirty="0" smtClean="0"/>
              <a:t>Abnormal transformation zone</a:t>
            </a:r>
          </a:p>
          <a:p>
            <a:pPr lvl="1">
              <a:buNone/>
            </a:pPr>
            <a:r>
              <a:rPr lang="en-US" dirty="0" smtClean="0">
                <a:sym typeface="Symbol"/>
              </a:rPr>
              <a:t>  </a:t>
            </a:r>
            <a:r>
              <a:rPr lang="en-US" dirty="0" smtClean="0">
                <a:solidFill>
                  <a:schemeClr val="accent6"/>
                </a:solidFill>
                <a:sym typeface="Symbol"/>
              </a:rPr>
              <a:t></a:t>
            </a:r>
            <a:r>
              <a:rPr lang="en-US" dirty="0" smtClean="0">
                <a:sym typeface="Symbol"/>
              </a:rPr>
              <a:t> </a:t>
            </a:r>
            <a:r>
              <a:rPr lang="en-US" sz="2000" dirty="0" smtClean="0"/>
              <a:t>Areas of increased cellular density with increased 	abnormal   </a:t>
            </a:r>
          </a:p>
          <a:p>
            <a:pPr lvl="1">
              <a:buNone/>
            </a:pPr>
            <a:r>
              <a:rPr lang="en-US" sz="2000" dirty="0" smtClean="0"/>
              <a:t>       nuclei and DNA content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VIA Advantages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Quick, easy, and non-invasive</a:t>
            </a:r>
          </a:p>
          <a:p>
            <a:endParaRPr lang="en-US" dirty="0" smtClean="0"/>
          </a:p>
          <a:p>
            <a:r>
              <a:rPr lang="en-US" dirty="0" smtClean="0"/>
              <a:t>Requires minimal equipment</a:t>
            </a:r>
          </a:p>
          <a:p>
            <a:endParaRPr lang="en-US" dirty="0" smtClean="0"/>
          </a:p>
          <a:p>
            <a:r>
              <a:rPr lang="en-US" dirty="0" smtClean="0"/>
              <a:t>Results are immediately available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6"/>
                </a:solidFill>
              </a:rPr>
              <a:t>Good sensitivity-especially for higher  grade lesions</a:t>
            </a:r>
          </a:p>
          <a:p>
            <a:endParaRPr lang="en-US" dirty="0" smtClean="0"/>
          </a:p>
          <a:p>
            <a:r>
              <a:rPr lang="en-US" dirty="0" smtClean="0"/>
              <a:t>Few false negatives</a:t>
            </a:r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VIA Disadvantages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468880"/>
            <a:ext cx="8229600" cy="438912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Lower specificity (more false positives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Increased</a:t>
            </a:r>
            <a:r>
              <a:rPr lang="en-US" dirty="0" smtClean="0"/>
              <a:t> costs for </a:t>
            </a:r>
            <a:r>
              <a:rPr lang="en-US" dirty="0" smtClean="0">
                <a:solidFill>
                  <a:srgbClr val="00B050"/>
                </a:solidFill>
              </a:rPr>
              <a:t>referrals to </a:t>
            </a:r>
            <a:r>
              <a:rPr lang="en-US" dirty="0" err="1" smtClean="0">
                <a:solidFill>
                  <a:srgbClr val="00B050"/>
                </a:solidFill>
              </a:rPr>
              <a:t>colposcopy</a:t>
            </a:r>
            <a:endParaRPr lang="en-US" dirty="0" smtClean="0">
              <a:solidFill>
                <a:srgbClr val="00B05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Potential of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unnecessary biopsies</a:t>
            </a:r>
          </a:p>
          <a:p>
            <a:endParaRPr lang="en-US" dirty="0" smtClean="0"/>
          </a:p>
          <a:p>
            <a:r>
              <a:rPr lang="en-US" dirty="0" smtClean="0"/>
              <a:t>Follow up of abnormal that don’t get </a:t>
            </a:r>
            <a:r>
              <a:rPr lang="en-US" dirty="0" err="1" smtClean="0"/>
              <a:t>colposcopies</a:t>
            </a:r>
            <a:endParaRPr lang="en-US" dirty="0" smtClean="0"/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MII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285861"/>
            <a:ext cx="4357718" cy="5143536"/>
          </a:xfrm>
        </p:spPr>
      </p:pic>
      <p:pic>
        <p:nvPicPr>
          <p:cNvPr id="10" name="Content Placeholder 9" descr="MII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285860"/>
            <a:ext cx="4357718" cy="5143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fa-IR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85813" y="2286000"/>
            <a:ext cx="7715250" cy="37861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MII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785926"/>
            <a:ext cx="4357718" cy="4572032"/>
          </a:xfrm>
        </p:spPr>
      </p:pic>
      <p:pic>
        <p:nvPicPr>
          <p:cNvPr id="7" name="Content Placeholder 6" descr="MII1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785926"/>
            <a:ext cx="4357718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fontScale="92500" lnSpcReduction="20000"/>
          </a:bodyPr>
          <a:lstStyle/>
          <a:p>
            <a:pPr algn="r" rtl="1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lvl="0" algn="r" rtl="1"/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در برنامه های جدید بیماریابی زنان </a:t>
            </a:r>
            <a:r>
              <a:rPr lang="ar-SA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بالای 30 سال </a:t>
            </a:r>
            <a:r>
              <a:rPr lang="fa-IR" b="1" dirty="0" smtClean="0">
                <a:latin typeface="Times New Roman" pitchFamily="18" charset="0"/>
                <a:cs typeface="Times New Roman" pitchFamily="18" charset="0"/>
              </a:rPr>
              <a:t>مد نظرند </a:t>
            </a: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و زنان </a:t>
            </a:r>
            <a:r>
              <a:rPr lang="ar-SA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جوان</a:t>
            </a: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تر</a:t>
            </a: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 در صورتیکه در </a:t>
            </a:r>
            <a:r>
              <a:rPr lang="ar-SA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گروه پر خطر </a:t>
            </a: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باشند </a:t>
            </a:r>
            <a:r>
              <a:rPr lang="fa-IR" b="1" dirty="0" smtClean="0">
                <a:latin typeface="Times New Roman" pitchFamily="18" charset="0"/>
                <a:cs typeface="Times New Roman" pitchFamily="18" charset="0"/>
              </a:rPr>
              <a:t>تحت پوشش برنامه قرار خواهند گرفت.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/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رنامه </a:t>
            </a:r>
            <a:r>
              <a:rPr lang="ar-SA" b="1" dirty="0">
                <a:latin typeface="Times New Roman" pitchFamily="18" charset="0"/>
                <a:cs typeface="Times New Roman" pitchFamily="18" charset="0"/>
              </a:rPr>
              <a:t>های(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organized</a:t>
            </a:r>
            <a:r>
              <a:rPr lang="ar-SA" b="1" dirty="0">
                <a:latin typeface="Times New Roman" pitchFamily="18" charset="0"/>
                <a:cs typeface="Times New Roman" pitchFamily="18" charset="0"/>
              </a:rPr>
              <a:t> )خوب طراحی شده ،بیماریابی زنان گروه سنی زیر 25 سال را در بر نمیگیرد.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lvl="0" algn="r" rtl="1"/>
            <a:r>
              <a:rPr lang="ar-SA" b="1" dirty="0">
                <a:latin typeface="Times New Roman" pitchFamily="18" charset="0"/>
                <a:cs typeface="Times New Roman" pitchFamily="18" charset="0"/>
              </a:rPr>
              <a:t>اگر </a:t>
            </a:r>
            <a:r>
              <a:rPr lang="ar-S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خانمی فقط یکبار </a:t>
            </a:r>
            <a:r>
              <a:rPr lang="ar-SA" b="1" dirty="0">
                <a:latin typeface="Times New Roman" pitchFamily="18" charset="0"/>
                <a:cs typeface="Times New Roman" pitchFamily="18" charset="0"/>
              </a:rPr>
              <a:t>امکان انجام پاپ اسمیر داشته باشد </a:t>
            </a:r>
            <a:r>
              <a:rPr lang="ar-S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بهترین سن 35-45</a:t>
            </a:r>
            <a:r>
              <a:rPr lang="ar-SA" b="1" dirty="0">
                <a:latin typeface="Times New Roman" pitchFamily="18" charset="0"/>
                <a:cs typeface="Times New Roman" pitchFamily="18" charset="0"/>
              </a:rPr>
              <a:t> سالگی است.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lvl="0" algn="r" rtl="1"/>
            <a:r>
              <a:rPr lang="ar-SA" b="1" dirty="0">
                <a:latin typeface="Times New Roman" pitchFamily="18" charset="0"/>
                <a:cs typeface="Times New Roman" pitchFamily="18" charset="0"/>
              </a:rPr>
              <a:t>در زنان </a:t>
            </a:r>
            <a:r>
              <a:rPr lang="ar-SA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بالای 50 </a:t>
            </a:r>
            <a:r>
              <a:rPr lang="ar-SA" b="1" dirty="0">
                <a:latin typeface="Times New Roman" pitchFamily="18" charset="0"/>
                <a:cs typeface="Times New Roman" pitchFamily="18" charset="0"/>
              </a:rPr>
              <a:t>سال بیماریابی با </a:t>
            </a:r>
            <a:r>
              <a:rPr lang="ar-SA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فواصل 5 ساله </a:t>
            </a:r>
            <a:r>
              <a:rPr lang="ar-SA" b="1" dirty="0">
                <a:latin typeface="Times New Roman" pitchFamily="18" charset="0"/>
                <a:cs typeface="Times New Roman" pitchFamily="18" charset="0"/>
              </a:rPr>
              <a:t>مناسب است.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lvl="0" algn="r" rtl="1"/>
            <a:r>
              <a:rPr lang="ar-SA" b="1" dirty="0">
                <a:latin typeface="Times New Roman" pitchFamily="18" charset="0"/>
                <a:cs typeface="Times New Roman" pitchFamily="18" charset="0"/>
              </a:rPr>
              <a:t>در خانمهای </a:t>
            </a:r>
            <a:r>
              <a:rPr lang="ar-SA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25-49</a:t>
            </a:r>
            <a:r>
              <a:rPr lang="ar-SA" b="1" dirty="0">
                <a:latin typeface="Times New Roman" pitchFamily="18" charset="0"/>
                <a:cs typeface="Times New Roman" pitchFamily="18" charset="0"/>
              </a:rPr>
              <a:t> ساله در صورت وجود امکانات کافی </a:t>
            </a:r>
            <a:r>
              <a:rPr lang="ar-SA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انجام هر سه سال </a:t>
            </a:r>
            <a:r>
              <a:rPr lang="ar-SA" b="1" dirty="0">
                <a:latin typeface="Times New Roman" pitchFamily="18" charset="0"/>
                <a:cs typeface="Times New Roman" pitchFamily="18" charset="0"/>
              </a:rPr>
              <a:t>یکبار پاپ اسمیر توصیه میشود.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lvl="0" algn="r" rtl="1"/>
            <a:r>
              <a:rPr lang="ar-SA" b="1" dirty="0">
                <a:latin typeface="Times New Roman" pitchFamily="18" charset="0"/>
                <a:cs typeface="Times New Roman" pitchFamily="18" charset="0"/>
              </a:rPr>
              <a:t>بیم</a:t>
            </a:r>
            <a:r>
              <a:rPr lang="ar-SA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اریابی سالانه در هر سنی توصیه نمیشود</a:t>
            </a:r>
            <a:r>
              <a:rPr lang="ar-SA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lvl="0" algn="r" rtl="1"/>
            <a:r>
              <a:rPr lang="ar-SA" b="1" dirty="0">
                <a:latin typeface="Times New Roman" pitchFamily="18" charset="0"/>
                <a:cs typeface="Times New Roman" pitchFamily="18" charset="0"/>
              </a:rPr>
              <a:t>خانمهای بالا</a:t>
            </a:r>
            <a:r>
              <a:rPr lang="ar-SA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ی 65 سال که دو پاپ اسمیر اخیرشان طبیعی </a:t>
            </a:r>
            <a:r>
              <a:rPr lang="ar-SA" b="1" dirty="0">
                <a:latin typeface="Times New Roman" pitchFamily="18" charset="0"/>
                <a:cs typeface="Times New Roman" pitchFamily="18" charset="0"/>
              </a:rPr>
              <a:t>بوده است ضرورتی برای انجام تست بیماریابی ندارند.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Autofit/>
          </a:bodyPr>
          <a:lstStyle/>
          <a:p>
            <a:pPr algn="ctr" rtl="1"/>
            <a:r>
              <a:rPr lang="fa-IR" sz="2800" b="1" dirty="0" smtClean="0"/>
              <a:t>توصیه های </a:t>
            </a:r>
            <a:r>
              <a:rPr lang="en-US" sz="2800" b="1" dirty="0" smtClean="0"/>
              <a:t>who</a:t>
            </a:r>
            <a:r>
              <a:rPr lang="fa-IR" sz="2800" b="1" dirty="0" smtClean="0"/>
              <a:t> در خصوص فواصل انجام پاپ اسمیر در گروه های سنی </a:t>
            </a:r>
            <a:endParaRPr lang="en-US" sz="2800" b="1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schemeClr val="accent5">
                    <a:lumMod val="75000"/>
                  </a:schemeClr>
                </a:solidFill>
              </a:rPr>
              <a:t>Thanks for your attention</a:t>
            </a:r>
            <a:endParaRPr lang="en-US" sz="60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" name="Picture Placeholder 9" descr="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32856"/>
            <a:ext cx="9144000" cy="47251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/>
            <a:r>
              <a:rPr lang="fa-IR" dirty="0" smtClean="0">
                <a:solidFill>
                  <a:srgbClr val="7B9899"/>
                </a:solidFill>
              </a:rPr>
              <a:t>بافت شناسی سرویکس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00188"/>
            <a:ext cx="8504238" cy="4598987"/>
          </a:xfrm>
        </p:spPr>
        <p:txBody>
          <a:bodyPr/>
          <a:lstStyle/>
          <a:p>
            <a:pPr algn="r" rtl="1" eaLnBrk="1" hangingPunct="1"/>
            <a:r>
              <a:rPr lang="fa-IR" sz="3200" dirty="0" smtClean="0"/>
              <a:t>اپی تلیوم استوانه ای:</a:t>
            </a:r>
          </a:p>
          <a:p>
            <a:pPr algn="r" rtl="1" eaLnBrk="1" hangingPunct="1">
              <a:buFont typeface="Wingdings 2" pitchFamily="18" charset="2"/>
              <a:buNone/>
            </a:pPr>
            <a:r>
              <a:rPr lang="fa-IR" sz="3200" dirty="0" smtClean="0"/>
              <a:t>  یک لایه سلول استوانه ای با هسته گرد در قاعده سلول وموکوس در راس سلول </a:t>
            </a:r>
          </a:p>
          <a:p>
            <a:pPr algn="r" rtl="1" eaLnBrk="1" hangingPunct="1"/>
            <a:r>
              <a:rPr lang="fa-IR" sz="3200" dirty="0" smtClean="0"/>
              <a:t>با مفروش شدن این اپی تلیوم توسط سلول هایی که متاپلازی سنگفرشی پیدا کرده اند نابوتین کیست ایجاد می شود.</a:t>
            </a:r>
          </a:p>
          <a:p>
            <a:pPr eaLnBrk="1" hangingPunct="1">
              <a:buFont typeface="Arial" charset="0"/>
              <a:buChar char="•"/>
            </a:pPr>
            <a:endParaRPr lang="fa-IR" sz="32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fa-IR" sz="3200" dirty="0" smtClean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/>
            <a:r>
              <a:rPr lang="fa-IR" dirty="0" smtClean="0">
                <a:solidFill>
                  <a:srgbClr val="7B9899"/>
                </a:solidFill>
              </a:rPr>
              <a:t>محل اتصال سنگفرشی-استوانه ای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988840"/>
            <a:ext cx="8504238" cy="411033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 2" pitchFamily="18" charset="2"/>
              <a:buNone/>
            </a:pPr>
            <a:endParaRPr lang="en-US" dirty="0" smtClean="0">
              <a:cs typeface="Times New Roman" pitchFamily="18" charset="0"/>
            </a:endParaRPr>
          </a:p>
          <a:p>
            <a:pPr algn="r" rtl="1" eaLnBrk="1" hangingPunct="1"/>
            <a:r>
              <a:rPr lang="en-US" dirty="0" smtClean="0">
                <a:cs typeface="Times New Roman" pitchFamily="18" charset="0"/>
              </a:rPr>
              <a:t>SCJ</a:t>
            </a:r>
            <a:r>
              <a:rPr lang="fa-IR" dirty="0" smtClean="0"/>
              <a:t> یک نقطه دینامیک است ومحل آن در پاسخ به بلوغ،تحریک هورمونی ویائسگی تغییر می یابد.</a:t>
            </a:r>
          </a:p>
          <a:p>
            <a:pPr algn="r" rtl="1" eaLnBrk="1" hangingPunct="1"/>
            <a:r>
              <a:rPr lang="fa-IR" dirty="0" smtClean="0"/>
              <a:t> پوزیشن </a:t>
            </a:r>
            <a:r>
              <a:rPr lang="en-US" dirty="0" smtClean="0">
                <a:cs typeface="Times New Roman" pitchFamily="18" charset="0"/>
              </a:rPr>
              <a:t>original SCJ</a:t>
            </a:r>
            <a:r>
              <a:rPr lang="fa-IR" dirty="0" smtClean="0"/>
              <a:t> متغیراست،در 66% موارد در حد اکتوسرویکس در 30%موارد درحد اندوسرویکس و در 4% موارد در حد فورنیکس واژینال است.</a:t>
            </a:r>
            <a:endParaRPr lang="en-US" dirty="0" smtClean="0">
              <a:cs typeface="Times New Roman" pitchFamily="18" charset="0"/>
            </a:endParaRPr>
          </a:p>
          <a:p>
            <a:pPr algn="r" rtl="1" eaLnBrk="1" hangingPunct="1"/>
            <a:r>
              <a:rPr lang="fa-IR" dirty="0" smtClean="0"/>
              <a:t>در نوزادان دراگزوسرویکس قرار دارد.</a:t>
            </a:r>
          </a:p>
          <a:p>
            <a:pPr algn="r" rtl="1" eaLnBrk="1" hangingPunct="1"/>
            <a:r>
              <a:rPr lang="fa-IR" dirty="0" smtClean="0"/>
              <a:t>درزمان منارک تولید استروژن سبب انباشته شدن اپی تلیوم واژن با گلیکوژن می شود،لاکتوباسیل ها با اثر بر روی اپی تلیوم واژن باعث تغییر </a:t>
            </a:r>
            <a:r>
              <a:rPr lang="en-US" dirty="0" smtClean="0">
                <a:cs typeface="Times New Roman" pitchFamily="18" charset="0"/>
              </a:rPr>
              <a:t>PH</a:t>
            </a:r>
            <a:r>
              <a:rPr lang="fa-IR" dirty="0" smtClean="0"/>
              <a:t> می شوند و سلول های ذخیره ای </a:t>
            </a:r>
            <a:r>
              <a:rPr lang="en-US" dirty="0" err="1" smtClean="0">
                <a:cs typeface="Times New Roman" pitchFamily="18" charset="0"/>
              </a:rPr>
              <a:t>subcolumnar</a:t>
            </a:r>
            <a:r>
              <a:rPr lang="fa-IR" dirty="0" smtClean="0"/>
              <a:t> دستخوش متاپلازی می شوند.</a:t>
            </a:r>
          </a:p>
          <a:p>
            <a:pPr algn="r" rtl="1" eaLnBrk="1" hangingPunct="1"/>
            <a:r>
              <a:rPr lang="fa-IR" dirty="0" smtClean="0"/>
              <a:t>روند متاپلازی از ناحیه </a:t>
            </a:r>
            <a:r>
              <a:rPr lang="en-US" dirty="0" smtClean="0">
                <a:cs typeface="Times New Roman" pitchFamily="18" charset="0"/>
              </a:rPr>
              <a:t>SCJ</a:t>
            </a:r>
            <a:r>
              <a:rPr lang="fa-IR" dirty="0" smtClean="0"/>
              <a:t> اولیه به طرف داخل به سمت منفذ خارجی و بر روی ویلوس های استوانه ای،پیشرفت می کند.</a:t>
            </a:r>
          </a:p>
          <a:p>
            <a:pPr algn="r" rtl="1" eaLnBrk="1" hangingPunct="1"/>
            <a:endParaRPr lang="fa-I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CA" smtClean="0">
              <a:cs typeface="Arial" charset="0"/>
            </a:endParaRPr>
          </a:p>
        </p:txBody>
      </p:sp>
      <p:pic>
        <p:nvPicPr>
          <p:cNvPr id="45058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7188" y="1571625"/>
            <a:ext cx="4357687" cy="4572000"/>
          </a:xfrm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88" y="1571625"/>
            <a:ext cx="378618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B17EFEF68F580E4DBE55915083DE5DF1" ma:contentTypeVersion="0" ma:contentTypeDescription="ايجاد يك مستند جديد." ma:contentTypeScope="" ma:versionID="8336eb3088d5151c119b5ae283745ce7">
  <xsd:schema xmlns:xsd="http://www.w3.org/2001/XMLSchema" xmlns:p="http://schemas.microsoft.com/office/2006/metadata/properties" targetNamespace="http://schemas.microsoft.com/office/2006/metadata/properties" ma:root="true" ma:fieldsID="06e61d6c3cd9d252be1c7d6afeaf30a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محتوا" ma:readOnly="true"/>
        <xsd:element ref="dc:title" minOccurs="0" maxOccurs="1" ma:index="4" ma:displayName="عنوان مورد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831603-ED82-42E3-A82C-2EAACBABDC83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15DA951-1701-43F6-A7B5-7EB0C7FD8C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DD40E7FA-E3ED-403B-85FD-10F11DA5AC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771</TotalTime>
  <Words>2246</Words>
  <Application>Microsoft Office PowerPoint</Application>
  <PresentationFormat>On-screen Show (4:3)</PresentationFormat>
  <Paragraphs>407</Paragraphs>
  <Slides>62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Flow</vt:lpstr>
      <vt:lpstr>Slide 1</vt:lpstr>
      <vt:lpstr>Cervical cancer screening tests</vt:lpstr>
      <vt:lpstr>آناتومی سرویکس</vt:lpstr>
      <vt:lpstr>  ... آناتومی سرویکس</vt:lpstr>
      <vt:lpstr>بافت شناسی سرویکس</vt:lpstr>
      <vt:lpstr>Slide 6</vt:lpstr>
      <vt:lpstr>بافت شناسی سرویکس</vt:lpstr>
      <vt:lpstr>محل اتصال سنگفرشی-استوانه ای</vt:lpstr>
      <vt:lpstr>Slide 9</vt:lpstr>
      <vt:lpstr>نابوتین کیست</vt:lpstr>
      <vt:lpstr>ناحیه تغییر شکل (T.Zone)</vt:lpstr>
      <vt:lpstr>اکتروپیون</vt:lpstr>
      <vt:lpstr>اکتروپیون</vt:lpstr>
      <vt:lpstr>INTRODUCTION</vt:lpstr>
      <vt:lpstr>Slide 15</vt:lpstr>
      <vt:lpstr>Specimens for cytology</vt:lpstr>
      <vt:lpstr>Slide 17</vt:lpstr>
      <vt:lpstr>Collection device</vt:lpstr>
      <vt:lpstr>Sample collection </vt:lpstr>
      <vt:lpstr>Slide 20</vt:lpstr>
      <vt:lpstr>    conventional Pap smear</vt:lpstr>
      <vt:lpstr>Slide 22</vt:lpstr>
      <vt:lpstr>Slide 23</vt:lpstr>
      <vt:lpstr>Slide 24</vt:lpstr>
      <vt:lpstr>Slide 25</vt:lpstr>
      <vt:lpstr>Slide 26</vt:lpstr>
      <vt:lpstr>Slide 27</vt:lpstr>
      <vt:lpstr>liquid-based cytology</vt:lpstr>
      <vt:lpstr>Slide 29</vt:lpstr>
      <vt:lpstr>Slide 30</vt:lpstr>
      <vt:lpstr>In women with cervical stenosis</vt:lpstr>
      <vt:lpstr>Liquid-based advantages over conventional</vt:lpstr>
      <vt:lpstr>CHOOSING  CONVENTIONAL SMEARS vs LIQUID-BASED CYTOLOGY </vt:lpstr>
      <vt:lpstr>Slide 34</vt:lpstr>
      <vt:lpstr>Cytology report </vt:lpstr>
      <vt:lpstr>Slide 36</vt:lpstr>
      <vt:lpstr>Epithelial Cell Abnormalities</vt:lpstr>
      <vt:lpstr>Slide 38</vt:lpstr>
      <vt:lpstr>Slide 39</vt:lpstr>
      <vt:lpstr>Slide 40</vt:lpstr>
      <vt:lpstr>Previous Systems and the Bethesda System</vt:lpstr>
      <vt:lpstr>Sources of potential error in sampling</vt:lpstr>
      <vt:lpstr>MISPERCEPTIONS ABOUT FACTORS THAT INTERFERE WITH SAMPLING </vt:lpstr>
      <vt:lpstr>Menses or other genital tract bleeding</vt:lpstr>
      <vt:lpstr>Gel lubricants and other contaminants</vt:lpstr>
      <vt:lpstr>Interval between Pap tests</vt:lpstr>
      <vt:lpstr>Vaginal intercourse, douching, and tampon use </vt:lpstr>
      <vt:lpstr>Risk of cervical cancer with HPV</vt:lpstr>
      <vt:lpstr>HPV testing</vt:lpstr>
      <vt:lpstr>HPV Testing for Primary Cervical Cancer Screening</vt:lpstr>
      <vt:lpstr>New screening algorithm</vt:lpstr>
      <vt:lpstr>Slide 52</vt:lpstr>
      <vt:lpstr>Slide 53</vt:lpstr>
      <vt:lpstr>Slide 54</vt:lpstr>
      <vt:lpstr>Slide 55</vt:lpstr>
      <vt:lpstr>OTHER SCREENING MODALITIES</vt:lpstr>
      <vt:lpstr>VIA Advantages</vt:lpstr>
      <vt:lpstr>VIA Disadvantages</vt:lpstr>
      <vt:lpstr>Slide 59</vt:lpstr>
      <vt:lpstr>Slide 60</vt:lpstr>
      <vt:lpstr>توصیه های who در خصوص فواصل انجام پاپ اسمیر در گروه های سنی </vt:lpstr>
      <vt:lpstr>Thanks for your attention</vt:lpstr>
    </vt:vector>
  </TitlesOfParts>
  <Company>ihhcc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Cervical cancer screening tests</dc:title>
  <dc:creator>ihhcc</dc:creator>
  <cp:lastModifiedBy>Lenovo</cp:lastModifiedBy>
  <cp:revision>88</cp:revision>
  <dcterms:created xsi:type="dcterms:W3CDTF">2010-09-20T06:09:13Z</dcterms:created>
  <dcterms:modified xsi:type="dcterms:W3CDTF">2017-02-07T17:58:19Z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0x010100B17EFEF68F580E4DBE55915083DE5DF1</vt:lpwstr>
  </property>
</Properties>
</file>