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1"/>
  </p:notesMasterIdLst>
  <p:sldIdLst>
    <p:sldId id="327" r:id="rId2"/>
    <p:sldId id="256" r:id="rId3"/>
    <p:sldId id="266" r:id="rId4"/>
    <p:sldId id="302" r:id="rId5"/>
    <p:sldId id="300" r:id="rId6"/>
    <p:sldId id="303" r:id="rId7"/>
    <p:sldId id="304" r:id="rId8"/>
    <p:sldId id="305" r:id="rId9"/>
    <p:sldId id="306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83" r:id="rId18"/>
    <p:sldId id="307" r:id="rId19"/>
    <p:sldId id="308" r:id="rId20"/>
    <p:sldId id="309" r:id="rId21"/>
    <p:sldId id="310" r:id="rId22"/>
    <p:sldId id="311" r:id="rId23"/>
    <p:sldId id="326" r:id="rId24"/>
    <p:sldId id="312" r:id="rId25"/>
    <p:sldId id="313" r:id="rId26"/>
    <p:sldId id="314" r:id="rId27"/>
    <p:sldId id="315" r:id="rId28"/>
    <p:sldId id="316" r:id="rId29"/>
    <p:sldId id="317" r:id="rId30"/>
    <p:sldId id="319" r:id="rId31"/>
    <p:sldId id="320" r:id="rId32"/>
    <p:sldId id="321" r:id="rId33"/>
    <p:sldId id="323" r:id="rId34"/>
    <p:sldId id="291" r:id="rId35"/>
    <p:sldId id="292" r:id="rId36"/>
    <p:sldId id="294" r:id="rId37"/>
    <p:sldId id="296" r:id="rId38"/>
    <p:sldId id="258" r:id="rId39"/>
    <p:sldId id="32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F4AFB1-D09B-418D-9CF2-6CE85FBB66E2}" type="doc">
      <dgm:prSet loTypeId="urn:microsoft.com/office/officeart/2005/8/layout/hList7#1" loCatId="list" qsTypeId="urn:microsoft.com/office/officeart/2005/8/quickstyle/simple1" qsCatId="simple" csTypeId="urn:microsoft.com/office/officeart/2005/8/colors/colorful4" csCatId="colorful" phldr="1"/>
      <dgm:spPr/>
    </dgm:pt>
    <dgm:pt modelId="{EBE0BB47-00FC-4163-A7E0-2F8E21C6D15E}">
      <dgm:prSet phldrT="[Text]" custT="1"/>
      <dgm:spPr/>
      <dgm:t>
        <a:bodyPr/>
        <a:lstStyle/>
        <a:p>
          <a:r>
            <a:rPr lang="fa-IR" sz="3200" b="1" dirty="0" smtClean="0">
              <a:solidFill>
                <a:srgbClr val="FFC000"/>
              </a:solidFill>
              <a:cs typeface="B Nazanin" panose="00000400000000000000" pitchFamily="2" charset="-78"/>
            </a:rPr>
            <a:t>سطح صفر؛     </a:t>
          </a:r>
          <a:r>
            <a:rPr lang="fa-IR" sz="2700" dirty="0" smtClean="0">
              <a:cs typeface="B Nazanin" panose="00000400000000000000" pitchFamily="2" charset="-78"/>
            </a:rPr>
            <a:t>از بین بردن منبع خطر</a:t>
          </a:r>
          <a:endParaRPr lang="en-US" sz="2700" dirty="0">
            <a:cs typeface="B Nazanin" panose="00000400000000000000" pitchFamily="2" charset="-78"/>
          </a:endParaRPr>
        </a:p>
      </dgm:t>
    </dgm:pt>
    <dgm:pt modelId="{D6826B0E-F63A-43E7-84E1-460FA0CFB18F}" type="parTrans" cxnId="{5558D9A4-25FF-4142-A502-2018A1EAD8E5}">
      <dgm:prSet/>
      <dgm:spPr/>
      <dgm:t>
        <a:bodyPr/>
        <a:lstStyle/>
        <a:p>
          <a:endParaRPr lang="en-US"/>
        </a:p>
      </dgm:t>
    </dgm:pt>
    <dgm:pt modelId="{D2CA654E-566F-4BCC-A9FC-A34B74741482}" type="sibTrans" cxnId="{5558D9A4-25FF-4142-A502-2018A1EAD8E5}">
      <dgm:prSet/>
      <dgm:spPr/>
      <dgm:t>
        <a:bodyPr/>
        <a:lstStyle/>
        <a:p>
          <a:endParaRPr lang="en-US"/>
        </a:p>
      </dgm:t>
    </dgm:pt>
    <dgm:pt modelId="{69BB63F0-DA2D-4999-9C00-083A1913914D}">
      <dgm:prSet phldrT="[Text]" custT="1"/>
      <dgm:spPr/>
      <dgm:t>
        <a:bodyPr/>
        <a:lstStyle/>
        <a:p>
          <a:r>
            <a:rPr lang="fa-IR" sz="3200" b="1" dirty="0" smtClean="0">
              <a:solidFill>
                <a:srgbClr val="FFC000"/>
              </a:solidFill>
              <a:cs typeface="B Nazanin" panose="00000400000000000000" pitchFamily="2" charset="-78"/>
            </a:rPr>
            <a:t>سطح 2؛ </a:t>
          </a:r>
          <a:r>
            <a:rPr lang="fa-IR" sz="2700" dirty="0" smtClean="0">
              <a:cs typeface="B Nazanin" panose="00000400000000000000" pitchFamily="2" charset="-78"/>
            </a:rPr>
            <a:t>تشخیص زودهنگام</a:t>
          </a:r>
          <a:endParaRPr lang="en-US" sz="2700" dirty="0">
            <a:cs typeface="B Nazanin" panose="00000400000000000000" pitchFamily="2" charset="-78"/>
          </a:endParaRPr>
        </a:p>
      </dgm:t>
    </dgm:pt>
    <dgm:pt modelId="{10FA6576-8634-47D6-BD15-5B815BA6846F}" type="parTrans" cxnId="{24EDD44D-739E-4431-92BA-166A705D6E82}">
      <dgm:prSet/>
      <dgm:spPr/>
      <dgm:t>
        <a:bodyPr/>
        <a:lstStyle/>
        <a:p>
          <a:endParaRPr lang="en-US"/>
        </a:p>
      </dgm:t>
    </dgm:pt>
    <dgm:pt modelId="{D9EB4E0E-9B0A-4EAD-A627-C2A1899F3759}" type="sibTrans" cxnId="{24EDD44D-739E-4431-92BA-166A705D6E82}">
      <dgm:prSet/>
      <dgm:spPr/>
      <dgm:t>
        <a:bodyPr/>
        <a:lstStyle/>
        <a:p>
          <a:endParaRPr lang="en-US"/>
        </a:p>
      </dgm:t>
    </dgm:pt>
    <dgm:pt modelId="{1DC84951-3170-4BDB-A6BA-D0C70D86C6D2}">
      <dgm:prSet phldrT="[Text]" custT="1"/>
      <dgm:spPr/>
      <dgm:t>
        <a:bodyPr/>
        <a:lstStyle/>
        <a:p>
          <a:r>
            <a:rPr lang="fa-IR" sz="3200" b="1" dirty="0" smtClean="0">
              <a:solidFill>
                <a:srgbClr val="FFC000"/>
              </a:solidFill>
              <a:cs typeface="B Nazanin" panose="00000400000000000000" pitchFamily="2" charset="-78"/>
            </a:rPr>
            <a:t>سطح 3؛          </a:t>
          </a:r>
          <a:r>
            <a:rPr lang="fa-IR" sz="2700" dirty="0" smtClean="0">
              <a:cs typeface="B Nazanin" panose="00000400000000000000" pitchFamily="2" charset="-78"/>
            </a:rPr>
            <a:t>درمان و بازتوانی</a:t>
          </a:r>
          <a:endParaRPr lang="en-US" sz="2700" dirty="0">
            <a:cs typeface="B Nazanin" panose="00000400000000000000" pitchFamily="2" charset="-78"/>
          </a:endParaRPr>
        </a:p>
      </dgm:t>
    </dgm:pt>
    <dgm:pt modelId="{65F9EE8C-F76F-4A42-9386-11AA1698B772}" type="parTrans" cxnId="{EC07B2C3-4FDA-4783-A4A9-D58AF26E922A}">
      <dgm:prSet/>
      <dgm:spPr/>
      <dgm:t>
        <a:bodyPr/>
        <a:lstStyle/>
        <a:p>
          <a:endParaRPr lang="en-US"/>
        </a:p>
      </dgm:t>
    </dgm:pt>
    <dgm:pt modelId="{04580550-F5B5-411F-B8E4-6222FE2C8A10}" type="sibTrans" cxnId="{EC07B2C3-4FDA-4783-A4A9-D58AF26E922A}">
      <dgm:prSet/>
      <dgm:spPr/>
      <dgm:t>
        <a:bodyPr/>
        <a:lstStyle/>
        <a:p>
          <a:endParaRPr lang="en-US"/>
        </a:p>
      </dgm:t>
    </dgm:pt>
    <dgm:pt modelId="{3B03DCDD-B2E0-47DE-B3C6-FDF708217940}">
      <dgm:prSet custT="1"/>
      <dgm:spPr/>
      <dgm:t>
        <a:bodyPr/>
        <a:lstStyle/>
        <a:p>
          <a:r>
            <a:rPr lang="fa-IR" sz="3200" b="1" dirty="0" smtClean="0">
              <a:solidFill>
                <a:srgbClr val="FFC000"/>
              </a:solidFill>
              <a:cs typeface="B Nazanin" panose="00000400000000000000" pitchFamily="2" charset="-78"/>
            </a:rPr>
            <a:t>سطح 1؛ </a:t>
          </a:r>
          <a:r>
            <a:rPr lang="fa-IR" sz="2800" dirty="0" smtClean="0">
              <a:cs typeface="B Nazanin" panose="00000400000000000000" pitchFamily="2" charset="-78"/>
            </a:rPr>
            <a:t>دوری از مواجهه</a:t>
          </a:r>
          <a:endParaRPr lang="en-US" sz="2800" dirty="0">
            <a:cs typeface="B Nazanin" panose="00000400000000000000" pitchFamily="2" charset="-78"/>
          </a:endParaRPr>
        </a:p>
      </dgm:t>
    </dgm:pt>
    <dgm:pt modelId="{C078F798-A0D5-49FB-948C-541DB1BCE98A}" type="parTrans" cxnId="{981441D4-DBC9-4228-BD8D-1DC6E8967E70}">
      <dgm:prSet/>
      <dgm:spPr/>
      <dgm:t>
        <a:bodyPr/>
        <a:lstStyle/>
        <a:p>
          <a:endParaRPr lang="en-US"/>
        </a:p>
      </dgm:t>
    </dgm:pt>
    <dgm:pt modelId="{534B1B33-6F6A-45F1-94B3-8913442134AE}" type="sibTrans" cxnId="{981441D4-DBC9-4228-BD8D-1DC6E8967E70}">
      <dgm:prSet/>
      <dgm:spPr/>
      <dgm:t>
        <a:bodyPr/>
        <a:lstStyle/>
        <a:p>
          <a:endParaRPr lang="en-US"/>
        </a:p>
      </dgm:t>
    </dgm:pt>
    <dgm:pt modelId="{35F067F3-49DA-43AD-93C7-E5EFD424824C}" type="pres">
      <dgm:prSet presAssocID="{C5F4AFB1-D09B-418D-9CF2-6CE85FBB66E2}" presName="Name0" presStyleCnt="0">
        <dgm:presLayoutVars>
          <dgm:dir/>
          <dgm:resizeHandles val="exact"/>
        </dgm:presLayoutVars>
      </dgm:prSet>
      <dgm:spPr/>
    </dgm:pt>
    <dgm:pt modelId="{9AFE7A80-D976-4C49-AB0B-D33FCC6068D5}" type="pres">
      <dgm:prSet presAssocID="{C5F4AFB1-D09B-418D-9CF2-6CE85FBB66E2}" presName="fgShape" presStyleLbl="fgShp" presStyleIdx="0" presStyleCnt="1"/>
      <dgm:spPr/>
    </dgm:pt>
    <dgm:pt modelId="{39ED4298-F035-4DBF-AB45-0E70F382C7EB}" type="pres">
      <dgm:prSet presAssocID="{C5F4AFB1-D09B-418D-9CF2-6CE85FBB66E2}" presName="linComp" presStyleCnt="0"/>
      <dgm:spPr/>
    </dgm:pt>
    <dgm:pt modelId="{DC472C5A-27E1-4BBB-9FBF-22F0AD9CE8D8}" type="pres">
      <dgm:prSet presAssocID="{EBE0BB47-00FC-4163-A7E0-2F8E21C6D15E}" presName="compNode" presStyleCnt="0"/>
      <dgm:spPr/>
    </dgm:pt>
    <dgm:pt modelId="{7BE2953E-8D2A-4716-BD9D-03B12359D13A}" type="pres">
      <dgm:prSet presAssocID="{EBE0BB47-00FC-4163-A7E0-2F8E21C6D15E}" presName="bkgdShape" presStyleLbl="node1" presStyleIdx="0" presStyleCnt="4"/>
      <dgm:spPr/>
      <dgm:t>
        <a:bodyPr/>
        <a:lstStyle/>
        <a:p>
          <a:endParaRPr lang="en-US"/>
        </a:p>
      </dgm:t>
    </dgm:pt>
    <dgm:pt modelId="{B25F5D58-A654-4687-91EC-B00B449B100C}" type="pres">
      <dgm:prSet presAssocID="{EBE0BB47-00FC-4163-A7E0-2F8E21C6D15E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D01AD-3BB4-4E21-8666-C2A5C2681150}" type="pres">
      <dgm:prSet presAssocID="{EBE0BB47-00FC-4163-A7E0-2F8E21C6D15E}" presName="invisiNode" presStyleLbl="node1" presStyleIdx="0" presStyleCnt="4"/>
      <dgm:spPr/>
    </dgm:pt>
    <dgm:pt modelId="{74C948A0-8FC3-4E5F-B76E-DB5A583062DE}" type="pres">
      <dgm:prSet presAssocID="{EBE0BB47-00FC-4163-A7E0-2F8E21C6D15E}" presName="imagNode" presStyleLbl="fgImgPlace1" presStyleIdx="0" presStyleCnt="4"/>
      <dgm:spPr>
        <a:blipFill>
          <a:blip xmlns:r="http://schemas.openxmlformats.org/officeDocument/2006/relationships" r:embed="rId1">
            <a:extLst/>
          </a:blip>
          <a:srcRect/>
          <a:stretch>
            <a:fillRect l="-18000" r="-18000"/>
          </a:stretch>
        </a:blipFill>
      </dgm:spPr>
    </dgm:pt>
    <dgm:pt modelId="{2EBF30E0-D465-461A-AD5A-894D105D1E5B}" type="pres">
      <dgm:prSet presAssocID="{D2CA654E-566F-4BCC-A9FC-A34B7474148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0C4800C-82E4-44E2-8ABD-C1B0F472EC70}" type="pres">
      <dgm:prSet presAssocID="{3B03DCDD-B2E0-47DE-B3C6-FDF708217940}" presName="compNode" presStyleCnt="0"/>
      <dgm:spPr/>
    </dgm:pt>
    <dgm:pt modelId="{DF837102-AD17-4F64-AA58-AD5F765C8823}" type="pres">
      <dgm:prSet presAssocID="{3B03DCDD-B2E0-47DE-B3C6-FDF708217940}" presName="bkgdShape" presStyleLbl="node1" presStyleIdx="1" presStyleCnt="4"/>
      <dgm:spPr/>
      <dgm:t>
        <a:bodyPr/>
        <a:lstStyle/>
        <a:p>
          <a:endParaRPr lang="en-US"/>
        </a:p>
      </dgm:t>
    </dgm:pt>
    <dgm:pt modelId="{439E21D7-8546-4196-A659-CA91C0ECEAAE}" type="pres">
      <dgm:prSet presAssocID="{3B03DCDD-B2E0-47DE-B3C6-FDF708217940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57D9A7-47E1-467D-B9C6-ECBBAA0E6E75}" type="pres">
      <dgm:prSet presAssocID="{3B03DCDD-B2E0-47DE-B3C6-FDF708217940}" presName="invisiNode" presStyleLbl="node1" presStyleIdx="1" presStyleCnt="4"/>
      <dgm:spPr/>
    </dgm:pt>
    <dgm:pt modelId="{3CACB104-61B0-4CB0-B067-CC6842CE3B83}" type="pres">
      <dgm:prSet presAssocID="{3B03DCDD-B2E0-47DE-B3C6-FDF708217940}" presName="imagNode" presStyleLbl="fgImgPlace1" presStyleIdx="1" presStyleCnt="4"/>
      <dgm:spPr>
        <a:blipFill>
          <a:blip xmlns:r="http://schemas.openxmlformats.org/officeDocument/2006/relationships" r:embed="rId2">
            <a:extLst/>
          </a:blip>
          <a:srcRect/>
          <a:stretch>
            <a:fillRect l="-2000" r="-2000"/>
          </a:stretch>
        </a:blipFill>
      </dgm:spPr>
    </dgm:pt>
    <dgm:pt modelId="{2788FA75-DBB8-46D4-96A5-721DD3C3FCDB}" type="pres">
      <dgm:prSet presAssocID="{534B1B33-6F6A-45F1-94B3-8913442134A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06563F8-6F89-46DD-ACDA-888D4043A10A}" type="pres">
      <dgm:prSet presAssocID="{69BB63F0-DA2D-4999-9C00-083A1913914D}" presName="compNode" presStyleCnt="0"/>
      <dgm:spPr/>
    </dgm:pt>
    <dgm:pt modelId="{274D1511-0B0B-4D8E-994F-C27B83376F67}" type="pres">
      <dgm:prSet presAssocID="{69BB63F0-DA2D-4999-9C00-083A1913914D}" presName="bkgdShape" presStyleLbl="node1" presStyleIdx="2" presStyleCnt="4"/>
      <dgm:spPr/>
      <dgm:t>
        <a:bodyPr/>
        <a:lstStyle/>
        <a:p>
          <a:endParaRPr lang="en-US"/>
        </a:p>
      </dgm:t>
    </dgm:pt>
    <dgm:pt modelId="{09BA3A05-5836-412C-AEE7-9EF4F9609FE6}" type="pres">
      <dgm:prSet presAssocID="{69BB63F0-DA2D-4999-9C00-083A1913914D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1EA7F-67D0-44B5-95E0-13194EF7A53C}" type="pres">
      <dgm:prSet presAssocID="{69BB63F0-DA2D-4999-9C00-083A1913914D}" presName="invisiNode" presStyleLbl="node1" presStyleIdx="2" presStyleCnt="4"/>
      <dgm:spPr/>
    </dgm:pt>
    <dgm:pt modelId="{FF49938E-A921-4F61-B05B-B6C2064356EA}" type="pres">
      <dgm:prSet presAssocID="{69BB63F0-DA2D-4999-9C00-083A1913914D}" presName="imagNode" presStyleLbl="fgImgPlace1" presStyleIdx="2" presStyleCnt="4"/>
      <dgm:spPr>
        <a:blipFill>
          <a:blip xmlns:r="http://schemas.openxmlformats.org/officeDocument/2006/relationships" r:embed="rId3">
            <a:extLst/>
          </a:blip>
          <a:srcRect/>
          <a:stretch>
            <a:fillRect l="-5000" r="-5000"/>
          </a:stretch>
        </a:blipFill>
      </dgm:spPr>
    </dgm:pt>
    <dgm:pt modelId="{1EC2D7BD-D588-487D-927C-F3F560A2E504}" type="pres">
      <dgm:prSet presAssocID="{D9EB4E0E-9B0A-4EAD-A627-C2A1899F375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D6FE981-9FBD-4BDA-B3A0-15631222BAF0}" type="pres">
      <dgm:prSet presAssocID="{1DC84951-3170-4BDB-A6BA-D0C70D86C6D2}" presName="compNode" presStyleCnt="0"/>
      <dgm:spPr/>
    </dgm:pt>
    <dgm:pt modelId="{1E33A1AD-46A1-4EEB-93D8-AD4D897A8B5E}" type="pres">
      <dgm:prSet presAssocID="{1DC84951-3170-4BDB-A6BA-D0C70D86C6D2}" presName="bkgdShape" presStyleLbl="node1" presStyleIdx="3" presStyleCnt="4"/>
      <dgm:spPr/>
      <dgm:t>
        <a:bodyPr/>
        <a:lstStyle/>
        <a:p>
          <a:endParaRPr lang="en-US"/>
        </a:p>
      </dgm:t>
    </dgm:pt>
    <dgm:pt modelId="{1C2017A4-88C8-47AB-B83E-8A1FD690ED75}" type="pres">
      <dgm:prSet presAssocID="{1DC84951-3170-4BDB-A6BA-D0C70D86C6D2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102A1-CD3A-4848-B666-90D1EFB160C7}" type="pres">
      <dgm:prSet presAssocID="{1DC84951-3170-4BDB-A6BA-D0C70D86C6D2}" presName="invisiNode" presStyleLbl="node1" presStyleIdx="3" presStyleCnt="4"/>
      <dgm:spPr/>
    </dgm:pt>
    <dgm:pt modelId="{4B2C7686-D1D2-419D-930B-DE53584B7888}" type="pres">
      <dgm:prSet presAssocID="{1DC84951-3170-4BDB-A6BA-D0C70D86C6D2}" presName="imagNode" presStyleLbl="fgImgPlace1" presStyleIdx="3" presStyleCnt="4"/>
      <dgm:spPr>
        <a:blipFill>
          <a:blip xmlns:r="http://schemas.openxmlformats.org/officeDocument/2006/relationships" r:embed="rId4">
            <a:extLst/>
          </a:blip>
          <a:srcRect/>
          <a:stretch>
            <a:fillRect l="-18000" r="-18000"/>
          </a:stretch>
        </a:blipFill>
      </dgm:spPr>
    </dgm:pt>
  </dgm:ptLst>
  <dgm:cxnLst>
    <dgm:cxn modelId="{F554DE38-B648-4250-AECF-F39053EE9381}" type="presOf" srcId="{3B03DCDD-B2E0-47DE-B3C6-FDF708217940}" destId="{439E21D7-8546-4196-A659-CA91C0ECEAAE}" srcOrd="1" destOrd="0" presId="urn:microsoft.com/office/officeart/2005/8/layout/hList7#1"/>
    <dgm:cxn modelId="{EC07B2C3-4FDA-4783-A4A9-D58AF26E922A}" srcId="{C5F4AFB1-D09B-418D-9CF2-6CE85FBB66E2}" destId="{1DC84951-3170-4BDB-A6BA-D0C70D86C6D2}" srcOrd="3" destOrd="0" parTransId="{65F9EE8C-F76F-4A42-9386-11AA1698B772}" sibTransId="{04580550-F5B5-411F-B8E4-6222FE2C8A10}"/>
    <dgm:cxn modelId="{A286DEC1-5154-4F5A-81E6-B1C2454BF8BF}" type="presOf" srcId="{69BB63F0-DA2D-4999-9C00-083A1913914D}" destId="{09BA3A05-5836-412C-AEE7-9EF4F9609FE6}" srcOrd="1" destOrd="0" presId="urn:microsoft.com/office/officeart/2005/8/layout/hList7#1"/>
    <dgm:cxn modelId="{2D8860A8-149B-45F3-8612-90F5EA8D2672}" type="presOf" srcId="{3B03DCDD-B2E0-47DE-B3C6-FDF708217940}" destId="{DF837102-AD17-4F64-AA58-AD5F765C8823}" srcOrd="0" destOrd="0" presId="urn:microsoft.com/office/officeart/2005/8/layout/hList7#1"/>
    <dgm:cxn modelId="{3D6BE86F-2887-473B-A0E2-292B6B917B51}" type="presOf" srcId="{D2CA654E-566F-4BCC-A9FC-A34B74741482}" destId="{2EBF30E0-D465-461A-AD5A-894D105D1E5B}" srcOrd="0" destOrd="0" presId="urn:microsoft.com/office/officeart/2005/8/layout/hList7#1"/>
    <dgm:cxn modelId="{01CA204E-FD59-4675-B1F8-489BFF46BF84}" type="presOf" srcId="{1DC84951-3170-4BDB-A6BA-D0C70D86C6D2}" destId="{1C2017A4-88C8-47AB-B83E-8A1FD690ED75}" srcOrd="1" destOrd="0" presId="urn:microsoft.com/office/officeart/2005/8/layout/hList7#1"/>
    <dgm:cxn modelId="{24EDD44D-739E-4431-92BA-166A705D6E82}" srcId="{C5F4AFB1-D09B-418D-9CF2-6CE85FBB66E2}" destId="{69BB63F0-DA2D-4999-9C00-083A1913914D}" srcOrd="2" destOrd="0" parTransId="{10FA6576-8634-47D6-BD15-5B815BA6846F}" sibTransId="{D9EB4E0E-9B0A-4EAD-A627-C2A1899F3759}"/>
    <dgm:cxn modelId="{5558D9A4-25FF-4142-A502-2018A1EAD8E5}" srcId="{C5F4AFB1-D09B-418D-9CF2-6CE85FBB66E2}" destId="{EBE0BB47-00FC-4163-A7E0-2F8E21C6D15E}" srcOrd="0" destOrd="0" parTransId="{D6826B0E-F63A-43E7-84E1-460FA0CFB18F}" sibTransId="{D2CA654E-566F-4BCC-A9FC-A34B74741482}"/>
    <dgm:cxn modelId="{981441D4-DBC9-4228-BD8D-1DC6E8967E70}" srcId="{C5F4AFB1-D09B-418D-9CF2-6CE85FBB66E2}" destId="{3B03DCDD-B2E0-47DE-B3C6-FDF708217940}" srcOrd="1" destOrd="0" parTransId="{C078F798-A0D5-49FB-948C-541DB1BCE98A}" sibTransId="{534B1B33-6F6A-45F1-94B3-8913442134AE}"/>
    <dgm:cxn modelId="{453813CD-5893-44C5-B63B-09DD2914B974}" type="presOf" srcId="{D9EB4E0E-9B0A-4EAD-A627-C2A1899F3759}" destId="{1EC2D7BD-D588-487D-927C-F3F560A2E504}" srcOrd="0" destOrd="0" presId="urn:microsoft.com/office/officeart/2005/8/layout/hList7#1"/>
    <dgm:cxn modelId="{CB4D0CF1-9FF5-4CBA-B9F4-37E7EC0D8A8B}" type="presOf" srcId="{EBE0BB47-00FC-4163-A7E0-2F8E21C6D15E}" destId="{7BE2953E-8D2A-4716-BD9D-03B12359D13A}" srcOrd="0" destOrd="0" presId="urn:microsoft.com/office/officeart/2005/8/layout/hList7#1"/>
    <dgm:cxn modelId="{1CF2E2DB-B9A4-4B23-A6BB-A3D1BFD478C0}" type="presOf" srcId="{1DC84951-3170-4BDB-A6BA-D0C70D86C6D2}" destId="{1E33A1AD-46A1-4EEB-93D8-AD4D897A8B5E}" srcOrd="0" destOrd="0" presId="urn:microsoft.com/office/officeart/2005/8/layout/hList7#1"/>
    <dgm:cxn modelId="{CAD9EE75-F0EB-4996-9176-BAC679493901}" type="presOf" srcId="{EBE0BB47-00FC-4163-A7E0-2F8E21C6D15E}" destId="{B25F5D58-A654-4687-91EC-B00B449B100C}" srcOrd="1" destOrd="0" presId="urn:microsoft.com/office/officeart/2005/8/layout/hList7#1"/>
    <dgm:cxn modelId="{A3A0D715-0382-44BC-B6F8-6C45C96B741C}" type="presOf" srcId="{69BB63F0-DA2D-4999-9C00-083A1913914D}" destId="{274D1511-0B0B-4D8E-994F-C27B83376F67}" srcOrd="0" destOrd="0" presId="urn:microsoft.com/office/officeart/2005/8/layout/hList7#1"/>
    <dgm:cxn modelId="{14120F74-3C8F-47FA-BA54-05291C7D44A1}" type="presOf" srcId="{C5F4AFB1-D09B-418D-9CF2-6CE85FBB66E2}" destId="{35F067F3-49DA-43AD-93C7-E5EFD424824C}" srcOrd="0" destOrd="0" presId="urn:microsoft.com/office/officeart/2005/8/layout/hList7#1"/>
    <dgm:cxn modelId="{F9DBAECF-FA21-45AC-B4DA-77C55D4453C6}" type="presOf" srcId="{534B1B33-6F6A-45F1-94B3-8913442134AE}" destId="{2788FA75-DBB8-46D4-96A5-721DD3C3FCDB}" srcOrd="0" destOrd="0" presId="urn:microsoft.com/office/officeart/2005/8/layout/hList7#1"/>
    <dgm:cxn modelId="{4015D68F-4490-4465-AA4E-E18454AE6BFA}" type="presParOf" srcId="{35F067F3-49DA-43AD-93C7-E5EFD424824C}" destId="{9AFE7A80-D976-4C49-AB0B-D33FCC6068D5}" srcOrd="0" destOrd="0" presId="urn:microsoft.com/office/officeart/2005/8/layout/hList7#1"/>
    <dgm:cxn modelId="{AD292847-19D5-4724-9177-AC40E2C4FA1B}" type="presParOf" srcId="{35F067F3-49DA-43AD-93C7-E5EFD424824C}" destId="{39ED4298-F035-4DBF-AB45-0E70F382C7EB}" srcOrd="1" destOrd="0" presId="urn:microsoft.com/office/officeart/2005/8/layout/hList7#1"/>
    <dgm:cxn modelId="{FEDF2C8B-93DB-4036-BA2B-2252FB76C9BC}" type="presParOf" srcId="{39ED4298-F035-4DBF-AB45-0E70F382C7EB}" destId="{DC472C5A-27E1-4BBB-9FBF-22F0AD9CE8D8}" srcOrd="0" destOrd="0" presId="urn:microsoft.com/office/officeart/2005/8/layout/hList7#1"/>
    <dgm:cxn modelId="{E173EECD-5D95-436B-A789-B0E110F62F91}" type="presParOf" srcId="{DC472C5A-27E1-4BBB-9FBF-22F0AD9CE8D8}" destId="{7BE2953E-8D2A-4716-BD9D-03B12359D13A}" srcOrd="0" destOrd="0" presId="urn:microsoft.com/office/officeart/2005/8/layout/hList7#1"/>
    <dgm:cxn modelId="{E7E2141C-A177-4B18-A360-1563F609295E}" type="presParOf" srcId="{DC472C5A-27E1-4BBB-9FBF-22F0AD9CE8D8}" destId="{B25F5D58-A654-4687-91EC-B00B449B100C}" srcOrd="1" destOrd="0" presId="urn:microsoft.com/office/officeart/2005/8/layout/hList7#1"/>
    <dgm:cxn modelId="{1E077BE0-2B70-49B5-A96A-46CD90A25B94}" type="presParOf" srcId="{DC472C5A-27E1-4BBB-9FBF-22F0AD9CE8D8}" destId="{86FD01AD-3BB4-4E21-8666-C2A5C2681150}" srcOrd="2" destOrd="0" presId="urn:microsoft.com/office/officeart/2005/8/layout/hList7#1"/>
    <dgm:cxn modelId="{4F19D7C5-1616-4E9C-BF6E-25F8263745D9}" type="presParOf" srcId="{DC472C5A-27E1-4BBB-9FBF-22F0AD9CE8D8}" destId="{74C948A0-8FC3-4E5F-B76E-DB5A583062DE}" srcOrd="3" destOrd="0" presId="urn:microsoft.com/office/officeart/2005/8/layout/hList7#1"/>
    <dgm:cxn modelId="{AFCA78FB-AF9D-4D59-A9C9-705CEF6F2209}" type="presParOf" srcId="{39ED4298-F035-4DBF-AB45-0E70F382C7EB}" destId="{2EBF30E0-D465-461A-AD5A-894D105D1E5B}" srcOrd="1" destOrd="0" presId="urn:microsoft.com/office/officeart/2005/8/layout/hList7#1"/>
    <dgm:cxn modelId="{43DB137A-8B2A-4844-90F6-96B2F1639B51}" type="presParOf" srcId="{39ED4298-F035-4DBF-AB45-0E70F382C7EB}" destId="{00C4800C-82E4-44E2-8ABD-C1B0F472EC70}" srcOrd="2" destOrd="0" presId="urn:microsoft.com/office/officeart/2005/8/layout/hList7#1"/>
    <dgm:cxn modelId="{4C7A8782-006D-4F55-AE83-754F2240E4DA}" type="presParOf" srcId="{00C4800C-82E4-44E2-8ABD-C1B0F472EC70}" destId="{DF837102-AD17-4F64-AA58-AD5F765C8823}" srcOrd="0" destOrd="0" presId="urn:microsoft.com/office/officeart/2005/8/layout/hList7#1"/>
    <dgm:cxn modelId="{EAE9BA32-EC68-4BC3-8728-EFFA5D50AED0}" type="presParOf" srcId="{00C4800C-82E4-44E2-8ABD-C1B0F472EC70}" destId="{439E21D7-8546-4196-A659-CA91C0ECEAAE}" srcOrd="1" destOrd="0" presId="urn:microsoft.com/office/officeart/2005/8/layout/hList7#1"/>
    <dgm:cxn modelId="{900A7709-80B8-4E58-8337-30EAD0F52451}" type="presParOf" srcId="{00C4800C-82E4-44E2-8ABD-C1B0F472EC70}" destId="{A757D9A7-47E1-467D-B9C6-ECBBAA0E6E75}" srcOrd="2" destOrd="0" presId="urn:microsoft.com/office/officeart/2005/8/layout/hList7#1"/>
    <dgm:cxn modelId="{40CFEE97-9C5A-4FD6-8800-6BAA967CCAEA}" type="presParOf" srcId="{00C4800C-82E4-44E2-8ABD-C1B0F472EC70}" destId="{3CACB104-61B0-4CB0-B067-CC6842CE3B83}" srcOrd="3" destOrd="0" presId="urn:microsoft.com/office/officeart/2005/8/layout/hList7#1"/>
    <dgm:cxn modelId="{AF45FFB0-8122-4214-B0D6-8E5826EE7253}" type="presParOf" srcId="{39ED4298-F035-4DBF-AB45-0E70F382C7EB}" destId="{2788FA75-DBB8-46D4-96A5-721DD3C3FCDB}" srcOrd="3" destOrd="0" presId="urn:microsoft.com/office/officeart/2005/8/layout/hList7#1"/>
    <dgm:cxn modelId="{1B16893B-C54E-4A93-859D-6A7077FE76EE}" type="presParOf" srcId="{39ED4298-F035-4DBF-AB45-0E70F382C7EB}" destId="{906563F8-6F89-46DD-ACDA-888D4043A10A}" srcOrd="4" destOrd="0" presId="urn:microsoft.com/office/officeart/2005/8/layout/hList7#1"/>
    <dgm:cxn modelId="{646CA1AE-63D0-4353-BE63-77048528DBC5}" type="presParOf" srcId="{906563F8-6F89-46DD-ACDA-888D4043A10A}" destId="{274D1511-0B0B-4D8E-994F-C27B83376F67}" srcOrd="0" destOrd="0" presId="urn:microsoft.com/office/officeart/2005/8/layout/hList7#1"/>
    <dgm:cxn modelId="{215CBC45-8765-4857-93FC-058CE5F6E8BF}" type="presParOf" srcId="{906563F8-6F89-46DD-ACDA-888D4043A10A}" destId="{09BA3A05-5836-412C-AEE7-9EF4F9609FE6}" srcOrd="1" destOrd="0" presId="urn:microsoft.com/office/officeart/2005/8/layout/hList7#1"/>
    <dgm:cxn modelId="{1CFB0D3B-7BA3-493C-9E73-4C235EF3250C}" type="presParOf" srcId="{906563F8-6F89-46DD-ACDA-888D4043A10A}" destId="{3071EA7F-67D0-44B5-95E0-13194EF7A53C}" srcOrd="2" destOrd="0" presId="urn:microsoft.com/office/officeart/2005/8/layout/hList7#1"/>
    <dgm:cxn modelId="{7554DAEC-792F-4F08-ABA5-386D9B27EC18}" type="presParOf" srcId="{906563F8-6F89-46DD-ACDA-888D4043A10A}" destId="{FF49938E-A921-4F61-B05B-B6C2064356EA}" srcOrd="3" destOrd="0" presId="urn:microsoft.com/office/officeart/2005/8/layout/hList7#1"/>
    <dgm:cxn modelId="{4A450F1A-1064-4E60-9201-10682D7BF11B}" type="presParOf" srcId="{39ED4298-F035-4DBF-AB45-0E70F382C7EB}" destId="{1EC2D7BD-D588-487D-927C-F3F560A2E504}" srcOrd="5" destOrd="0" presId="urn:microsoft.com/office/officeart/2005/8/layout/hList7#1"/>
    <dgm:cxn modelId="{AFFE966E-65F8-447D-85A8-7F3E5EB8BEA0}" type="presParOf" srcId="{39ED4298-F035-4DBF-AB45-0E70F382C7EB}" destId="{FD6FE981-9FBD-4BDA-B3A0-15631222BAF0}" srcOrd="6" destOrd="0" presId="urn:microsoft.com/office/officeart/2005/8/layout/hList7#1"/>
    <dgm:cxn modelId="{547D4B03-31B5-45B9-B903-EB2F0FE8E698}" type="presParOf" srcId="{FD6FE981-9FBD-4BDA-B3A0-15631222BAF0}" destId="{1E33A1AD-46A1-4EEB-93D8-AD4D897A8B5E}" srcOrd="0" destOrd="0" presId="urn:microsoft.com/office/officeart/2005/8/layout/hList7#1"/>
    <dgm:cxn modelId="{FCE14DAE-188A-4516-BDC5-8D2FB8C3AFC3}" type="presParOf" srcId="{FD6FE981-9FBD-4BDA-B3A0-15631222BAF0}" destId="{1C2017A4-88C8-47AB-B83E-8A1FD690ED75}" srcOrd="1" destOrd="0" presId="urn:microsoft.com/office/officeart/2005/8/layout/hList7#1"/>
    <dgm:cxn modelId="{56577BB8-41B6-48B5-8045-412B998A4513}" type="presParOf" srcId="{FD6FE981-9FBD-4BDA-B3A0-15631222BAF0}" destId="{CB4102A1-CD3A-4848-B666-90D1EFB160C7}" srcOrd="2" destOrd="0" presId="urn:microsoft.com/office/officeart/2005/8/layout/hList7#1"/>
    <dgm:cxn modelId="{1CBF98D3-313C-4EC3-AD4A-B3E9A117F1F1}" type="presParOf" srcId="{FD6FE981-9FBD-4BDA-B3A0-15631222BAF0}" destId="{4B2C7686-D1D2-419D-930B-DE53584B7888}" srcOrd="3" destOrd="0" presId="urn:microsoft.com/office/officeart/2005/8/layout/hList7#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840AC-4170-4147-B6FD-296F017C5594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3E493-B0D1-441E-BAE5-28BBDAB8A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3E493-B0D1-441E-BAE5-28BBDAB8A07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2ACD-1E59-409F-A474-349AA89DA884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B87050F-93C8-49F6-9F74-2EFDD61CC4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2ACD-1E59-409F-A474-349AA89DA884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050F-93C8-49F6-9F74-2EFDD61CC4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B87050F-93C8-49F6-9F74-2EFDD61CC4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2ACD-1E59-409F-A474-349AA89DA884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2ACD-1E59-409F-A474-349AA89DA884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B87050F-93C8-49F6-9F74-2EFDD61CC4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2ACD-1E59-409F-A474-349AA89DA884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B87050F-93C8-49F6-9F74-2EFDD61CC4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6D62ACD-1E59-409F-A474-349AA89DA884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050F-93C8-49F6-9F74-2EFDD61CC4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2ACD-1E59-409F-A474-349AA89DA884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B87050F-93C8-49F6-9F74-2EFDD61CC4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2ACD-1E59-409F-A474-349AA89DA884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B87050F-93C8-49F6-9F74-2EFDD61CC4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2ACD-1E59-409F-A474-349AA89DA884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87050F-93C8-49F6-9F74-2EFDD61CC4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B87050F-93C8-49F6-9F74-2EFDD61CC4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2ACD-1E59-409F-A474-349AA89DA884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B87050F-93C8-49F6-9F74-2EFDD61CC4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6D62ACD-1E59-409F-A474-349AA89DA884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6D62ACD-1E59-409F-A474-349AA89DA884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B87050F-93C8-49F6-9F74-2EFDD61CC4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&amp;esrc=s&amp;frm=1&amp;source=images&amp;cd=&amp;cad=rja&amp;uact=8&amp;ved=0ahUKEwieqMDruuPKAhUFOg8KHUvQBu0QjRwIBw&amp;url=http://mamasite.ir/fa/videogallery/183783/%D9%86%D8%AD%D9%88%D9%87-%D8%AE%D9%88%D8%AF%D8%A2%D8%B2%D9%85%D8%A7%DB%8C%DB%8C-%D8%A8%D8%B1%D8%A7%DB%8C-%D8%AA%D8%B4%D8%AE%DB%8C%D8%B5-%D8%B3%D8%B1%D8%B7%D8%A7%D9%86-%D8%B3%DB%8C%D9%86%D9%87&amp;psig=AFQjCNH538SIps4DuvsVaOJi_I8_CNGGOQ&amp;ust=1454858986752676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byan.net/Social/Nutrition/FoodProperties/Grains_Lentils/2005/8/8/12336.html" TargetMode="External"/><Relationship Id="rId13" Type="http://schemas.openxmlformats.org/officeDocument/2006/relationships/image" Target="../media/image30.jpeg"/><Relationship Id="rId3" Type="http://schemas.openxmlformats.org/officeDocument/2006/relationships/hyperlink" Target="http://www.tebyan.net/index.aspx?pid=242" TargetMode="External"/><Relationship Id="rId7" Type="http://schemas.openxmlformats.org/officeDocument/2006/relationships/hyperlink" Target="http://www.tebyan.net/Social/Nutrition/BodysNutritionallSubstances/Vitamins/2002/12/3/771.html" TargetMode="External"/><Relationship Id="rId12" Type="http://schemas.openxmlformats.org/officeDocument/2006/relationships/hyperlink" Target="http://www.tebyan.net/Social/Nutrition/FoodProperties/Fruits/2004/5/11/6528.html" TargetMode="External"/><Relationship Id="rId2" Type="http://schemas.openxmlformats.org/officeDocument/2006/relationships/hyperlink" Target="http://www.tebyan.net/index.aspx?pid=24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byan.net/Social/Nutrition/DietTypes/LosingWeightDiets/2002/12/4/753.html" TargetMode="External"/><Relationship Id="rId11" Type="http://schemas.openxmlformats.org/officeDocument/2006/relationships/hyperlink" Target="http://www.tebyan.net/Social/Nutrition/FoodProperties/Fruits/2005/2/24/10562.html" TargetMode="External"/><Relationship Id="rId5" Type="http://schemas.openxmlformats.org/officeDocument/2006/relationships/hyperlink" Target="http://www.tebyan.net/Social/Nutrition/DietTypes/LosingWeightDiets/2003/7/3/2691.html" TargetMode="External"/><Relationship Id="rId10" Type="http://schemas.openxmlformats.org/officeDocument/2006/relationships/hyperlink" Target="http://www.tebyan.net/Social/Nutrition/FoodProperties/Vegetables/2005/3/31/10940.html" TargetMode="External"/><Relationship Id="rId4" Type="http://schemas.openxmlformats.org/officeDocument/2006/relationships/hyperlink" Target="http://www.tebyan.net/Social/Nutrition/BodysNutritionallSubstances/Carbohydrates/2006/1/22/15067.html" TargetMode="External"/><Relationship Id="rId9" Type="http://schemas.openxmlformats.org/officeDocument/2006/relationships/hyperlink" Target="http://www.tebyan.net/Social/Nutrition/FoodProperties/Vegetables/2004/5/13/6563.html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142976" y="2214554"/>
            <a:ext cx="6786610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2  Homa" pitchFamily="2" charset="-78"/>
              </a:rPr>
              <a:t>ثریا انصاری</a:t>
            </a:r>
          </a:p>
          <a:p>
            <a:pPr algn="ctr"/>
            <a:r>
              <a:rPr lang="fa-IR" dirty="0" smtClean="0">
                <a:cs typeface="2  Homa" pitchFamily="2" charset="-78"/>
              </a:rPr>
              <a:t>مدیر گروه سلامت جمعیت، خانواده و مدارس معاونت بهداشتی دانشکده</a:t>
            </a:r>
          </a:p>
        </p:txBody>
      </p:sp>
      <p:sp>
        <p:nvSpPr>
          <p:cNvPr id="5" name="Rectangle 4"/>
          <p:cNvSpPr/>
          <p:nvPr/>
        </p:nvSpPr>
        <p:spPr>
          <a:xfrm>
            <a:off x="2928926" y="4572008"/>
            <a:ext cx="31486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a-I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2  Homa" pitchFamily="2" charset="-78"/>
              </a:rPr>
              <a:t>سرطان سینه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2  Homa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Content Placeholder 3" descr="peaudorange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1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39939" name="Picture 2" descr="Senza nome-scandito-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0"/>
            <a:ext cx="912495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40963" name="Picture 2" descr="Senza nome-scandito-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41987" name="Picture 2" descr="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4763"/>
            <a:ext cx="85725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43011" name="Picture 2" descr="Senza nome-scandito-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0"/>
            <a:ext cx="871537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47107" name="Picture 2" descr="Senza nome-scandito-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fa-IR" sz="4000" dirty="0" smtClean="0">
                <a:solidFill>
                  <a:srgbClr val="FF0000"/>
                </a:solidFill>
                <a:cs typeface="B Titr" pitchFamily="2" charset="-78"/>
              </a:rPr>
              <a:t>تشخیص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algn="r" rtl="1" eaLnBrk="1" hangingPunct="1">
              <a:buNone/>
            </a:pPr>
            <a:endParaRPr lang="fa-IR" dirty="0" smtClean="0">
              <a:cs typeface="B Titr" pitchFamily="2" charset="-78"/>
            </a:endParaRPr>
          </a:p>
          <a:p>
            <a:pPr algn="r" rtl="1" eaLnBrk="1" hangingPunct="1"/>
            <a:r>
              <a:rPr lang="fa-IR" dirty="0" smtClean="0">
                <a:cs typeface="B Titr" pitchFamily="2" charset="-78"/>
              </a:rPr>
              <a:t>معاینه توسط خود فرد از 20 سالگی بصورت ماهیانه </a:t>
            </a:r>
          </a:p>
          <a:p>
            <a:pPr algn="r" rtl="1" eaLnBrk="1" hangingPunct="1"/>
            <a:r>
              <a:rPr lang="fa-IR" dirty="0" smtClean="0">
                <a:cs typeface="B Titr" pitchFamily="2" charset="-78"/>
              </a:rPr>
              <a:t>افراد زیر 30 سال هر دو سال یکبار و افراد بالای 30 سال هر ساله توسط ماما یا پزشک دوره دیده معاینه شوند</a:t>
            </a:r>
          </a:p>
          <a:p>
            <a:pPr algn="r" rtl="1" eaLnBrk="1" hangingPunct="1"/>
            <a:endParaRPr lang="fa-IR" dirty="0" smtClean="0">
              <a:cs typeface="B Titr" pitchFamily="2" charset="-78"/>
            </a:endParaRPr>
          </a:p>
          <a:p>
            <a:pPr algn="r" rtl="1">
              <a:buNone/>
              <a:defRPr/>
            </a:pPr>
            <a:r>
              <a:rPr lang="fa-IR" dirty="0" smtClean="0">
                <a:cs typeface="B Titr" pitchFamily="2" charset="-78"/>
              </a:rPr>
              <a:t>ماموگرافی از سن 35 سالگی (ازسن35تا50سالگی :هر دو سال یکبار</a:t>
            </a:r>
          </a:p>
          <a:p>
            <a:pPr algn="r" rtl="1">
              <a:buNone/>
              <a:defRPr/>
            </a:pPr>
            <a:r>
              <a:rPr lang="fa-IR" dirty="0" smtClean="0">
                <a:cs typeface="B Titr" pitchFamily="2" charset="-78"/>
              </a:rPr>
              <a:t>ازسن 50سالگی به بالا:هر سال یکبار</a:t>
            </a:r>
          </a:p>
          <a:p>
            <a:pPr algn="r" rtl="1">
              <a:buNone/>
              <a:defRPr/>
            </a:pPr>
            <a:r>
              <a:rPr lang="fa-IR" dirty="0" smtClean="0">
                <a:cs typeface="B Titr" pitchFamily="2" charset="-78"/>
              </a:rPr>
              <a:t>سونوگرافی در افراد زیر 35 سال (جهت تشخیص ضایعات کیستی از ضایعات توپر)</a:t>
            </a:r>
          </a:p>
          <a:p>
            <a:pPr marL="274320" lvl="8" indent="-274320" algn="r" rtl="1">
              <a:buClr>
                <a:schemeClr val="accent1"/>
              </a:buClr>
              <a:buSzPct val="85000"/>
              <a:buNone/>
              <a:defRPr/>
            </a:pPr>
            <a:r>
              <a:rPr lang="fa-IR" sz="2700" dirty="0" smtClean="0">
                <a:cs typeface="B Titr" pitchFamily="2" charset="-78"/>
              </a:rPr>
              <a:t>توجه داشته باشیم که ضایعات کوچک توسط سونوگرافی تشخیص داده نمیشود</a:t>
            </a:r>
            <a:endParaRPr lang="fa-IR" dirty="0" smtClean="0">
              <a:cs typeface="B Titr" pitchFamily="2" charset="-78"/>
            </a:endParaRPr>
          </a:p>
          <a:p>
            <a:pPr algn="r" rtl="1" eaLnBrk="1" hangingPunct="1"/>
            <a:endParaRPr lang="fa-IR" dirty="0" smtClean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fa-IR" sz="4000" smtClean="0">
                <a:solidFill>
                  <a:srgbClr val="FF0000"/>
                </a:solidFill>
                <a:cs typeface="B Titr" pitchFamily="2" charset="-78"/>
              </a:rPr>
              <a:t>ماموگرافی</a:t>
            </a:r>
          </a:p>
        </p:txBody>
      </p:sp>
      <p:pic>
        <p:nvPicPr>
          <p:cNvPr id="63491" name="Content Placeholder 3" descr="\\YOSEMITE\Home$\egad\_Share\mammogram pics\mammogram2.gif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00688" y="1285875"/>
            <a:ext cx="2857500" cy="4926013"/>
          </a:xfrm>
        </p:spPr>
      </p:pic>
      <p:pic>
        <p:nvPicPr>
          <p:cNvPr id="63492" name="Picture 4" descr="\\YOSEMITE\Home$\egad\_Share\mammogram pics\mammogram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1643063"/>
            <a:ext cx="446405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b="1" dirty="0" smtClean="0">
                <a:cs typeface="+mn-cs"/>
              </a:rPr>
              <a:t>معاینه بالینی پستان</a:t>
            </a:r>
            <a:endParaRPr lang="en-US" b="1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32D91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E32D91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06709"/>
            <a:ext cx="8929718" cy="560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90647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cs typeface="B Titr" pitchFamily="2" charset="-78"/>
              </a:rPr>
              <a:t> </a:t>
            </a:r>
            <a:r>
              <a:rPr lang="ar-SA" sz="2400" dirty="0">
                <a:cs typeface="B Titr" pitchFamily="2" charset="-78"/>
              </a:rPr>
              <a:t>بهترین زمان برای انجام معاینات پستان، </a:t>
            </a:r>
            <a:r>
              <a:rPr lang="fa-IR" sz="2400" dirty="0">
                <a:cs typeface="B Titr" pitchFamily="2" charset="-78"/>
              </a:rPr>
              <a:t>روزهای 5 تا 10 سیکل</a:t>
            </a:r>
            <a:r>
              <a:rPr lang="ar-SA" sz="2400" dirty="0">
                <a:cs typeface="B Titr" pitchFamily="2" charset="-78"/>
              </a:rPr>
              <a:t> </a:t>
            </a:r>
            <a:r>
              <a:rPr lang="ar-SA" sz="2400" dirty="0" smtClean="0">
                <a:cs typeface="B Titr" pitchFamily="2" charset="-78"/>
              </a:rPr>
              <a:t>قاعدگی</a:t>
            </a:r>
            <a:r>
              <a:rPr lang="fa-IR" sz="2400" dirty="0" smtClean="0">
                <a:cs typeface="B Titr" pitchFamily="2" charset="-78"/>
              </a:rPr>
              <a:t> ترجیحا“ در حمام و پس از صابونی نمودن بدن خود (تشخیص آسانتر) انجام نمایند</a:t>
            </a:r>
          </a:p>
          <a:p>
            <a:pPr algn="r" rtl="1"/>
            <a:r>
              <a:rPr lang="fa-IR" sz="2400" dirty="0" smtClean="0">
                <a:cs typeface="B Titr" pitchFamily="2" charset="-78"/>
              </a:rPr>
              <a:t>در زنان یائسه بهتر است یک تاریخ مشخصی را در هر ماه جهت انجام معاینه سینه انتخاب وهر ماه در همان تاریخ پستان خود را معاینه نمایند.</a:t>
            </a:r>
            <a:endParaRPr lang="en-US" sz="2400" dirty="0" smtClean="0">
              <a:cs typeface="B Titr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sz="2400" dirty="0">
              <a:cs typeface="B Tit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400" dirty="0">
                <a:cs typeface="B Titr" pitchFamily="2" charset="-78"/>
              </a:rPr>
              <a:t> </a:t>
            </a:r>
            <a:r>
              <a:rPr lang="fa-IR" sz="2400" dirty="0" smtClean="0">
                <a:cs typeface="B Titr" pitchFamily="2" charset="-78"/>
              </a:rPr>
              <a:t>معاینه بالینی پستان </a:t>
            </a:r>
            <a:r>
              <a:rPr lang="ar-SA" sz="2400" dirty="0" smtClean="0">
                <a:cs typeface="B Titr" pitchFamily="2" charset="-78"/>
              </a:rPr>
              <a:t>از </a:t>
            </a:r>
            <a:r>
              <a:rPr lang="ar-SA" sz="2400" dirty="0">
                <a:cs typeface="B Titr" pitchFamily="2" charset="-78"/>
              </a:rPr>
              <a:t>طریق مشاهده و لمس قابل انجام است. </a:t>
            </a:r>
            <a:endParaRPr lang="fa-IR" sz="2400" dirty="0">
              <a:cs typeface="B Titr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en-US" sz="2400" dirty="0" smtClean="0">
                <a:cs typeface="B Titr" pitchFamily="2" charset="-78"/>
              </a:rPr>
              <a:t> </a:t>
            </a:r>
            <a:r>
              <a:rPr lang="ar-SA" sz="2400" dirty="0" smtClean="0">
                <a:cs typeface="B Titr" pitchFamily="2" charset="-78"/>
              </a:rPr>
              <a:t>معاینه بالینی پستان باید شامل مشاهده پستان ها، بررسی گره های لنفاوی و لمس بافت پستان</a:t>
            </a:r>
            <a:r>
              <a:rPr lang="fa-IR" sz="2400" dirty="0" smtClean="0">
                <a:cs typeface="B Titr" pitchFamily="2" charset="-78"/>
              </a:rPr>
              <a:t> و زیر بغل</a:t>
            </a:r>
            <a:r>
              <a:rPr lang="ar-SA" sz="2400" dirty="0" smtClean="0">
                <a:cs typeface="B Titr" pitchFamily="2" charset="-78"/>
              </a:rPr>
              <a:t> باشد</a:t>
            </a:r>
            <a:r>
              <a:rPr lang="en-US" sz="2400" dirty="0" smtClean="0">
                <a:cs typeface="B Titr" pitchFamily="2" charset="-78"/>
              </a:rPr>
              <a:t>. </a:t>
            </a:r>
            <a:endParaRPr lang="fa-IR" sz="2400" dirty="0" smtClean="0">
              <a:cs typeface="B Tit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400" dirty="0">
                <a:solidFill>
                  <a:srgbClr val="FF0000"/>
                </a:solidFill>
                <a:latin typeface="Calibri"/>
                <a:ea typeface="Calibri"/>
                <a:cs typeface="B Titr" pitchFamily="2" charset="-78"/>
              </a:rPr>
              <a:t>شایع‌ترین محل ایجاد سرطان پستان، ربع خارجی فوقانی پستان است.</a:t>
            </a:r>
            <a:endParaRPr lang="en-US" sz="2400" dirty="0" smtClean="0">
              <a:solidFill>
                <a:srgbClr val="FF0000"/>
              </a:solidFill>
              <a:cs typeface="B Titr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Titr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32D91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E32D91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8885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72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533400"/>
            <a:ext cx="7543606" cy="5181616"/>
          </a:xfrm>
        </p:spPr>
        <p:txBody>
          <a:bodyPr>
            <a:noAutofit/>
          </a:bodyPr>
          <a:lstStyle/>
          <a:p>
            <a:pPr algn="ctr" rtl="1"/>
            <a:r>
              <a:rPr lang="fa-IR" sz="9600" dirty="0" smtClean="0">
                <a:solidFill>
                  <a:srgbClr val="FF0000"/>
                </a:solidFill>
              </a:rPr>
              <a:t>بسم الله الرحمن الرحیم</a:t>
            </a:r>
            <a:r>
              <a:rPr lang="en-US" sz="9600" dirty="0" smtClean="0">
                <a:solidFill>
                  <a:srgbClr val="FF0000"/>
                </a:solidFill>
              </a:rPr>
              <a:t/>
            </a:r>
            <a:br>
              <a:rPr lang="en-US" sz="9600" dirty="0" smtClean="0">
                <a:solidFill>
                  <a:srgbClr val="FF0000"/>
                </a:solidFill>
              </a:rPr>
            </a:br>
            <a:endParaRPr 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مشاهده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255593"/>
            <a:ext cx="8503920" cy="5199797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ar-SA" sz="2500" dirty="0" smtClean="0">
                <a:cs typeface="B Titr" pitchFamily="2" charset="-78"/>
              </a:rPr>
              <a:t>در مشاهده پستان، به </a:t>
            </a:r>
            <a:r>
              <a:rPr lang="ar-SA" sz="25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اندازه، شکل، رنگ،  </a:t>
            </a:r>
            <a:r>
              <a:rPr lang="ar-SA" sz="2500" dirty="0" smtClean="0">
                <a:cs typeface="B Titr" pitchFamily="2" charset="-78"/>
              </a:rPr>
              <a:t>جهت پستان ها و نوک پستان ها توجه نمایید</a:t>
            </a:r>
            <a:r>
              <a:rPr lang="fa-IR" sz="2500" dirty="0" smtClean="0">
                <a:cs typeface="B Titr" pitchFamily="2" charset="-78"/>
              </a:rPr>
              <a:t>.</a:t>
            </a:r>
            <a:endParaRPr lang="en-US" sz="2500" dirty="0" smtClean="0">
              <a:cs typeface="B Titr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ar-SA" sz="2500" dirty="0" smtClean="0">
                <a:cs typeface="B Titr" pitchFamily="2" charset="-78"/>
              </a:rPr>
              <a:t>تغییر در شکل، کشیدگی و عدم قرینگی پستان ها</a:t>
            </a:r>
            <a:r>
              <a:rPr lang="en-US" sz="2500" dirty="0" smtClean="0">
                <a:cs typeface="B Titr" pitchFamily="2" charset="-78"/>
              </a:rPr>
              <a:t> </a:t>
            </a:r>
            <a:endParaRPr lang="fa-IR" sz="2500" dirty="0" smtClean="0">
              <a:cs typeface="B Titr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ar-SA" sz="2500" dirty="0" smtClean="0">
                <a:cs typeface="B Titr" pitchFamily="2" charset="-78"/>
              </a:rPr>
              <a:t>تغییرات پوستی</a:t>
            </a:r>
            <a:r>
              <a:rPr lang="en-US" sz="2500" dirty="0" smtClean="0">
                <a:cs typeface="B Titr" pitchFamily="2" charset="-78"/>
              </a:rPr>
              <a:t> </a:t>
            </a:r>
            <a:r>
              <a:rPr lang="ar-SA" sz="2500" dirty="0" smtClean="0">
                <a:cs typeface="B Titr" pitchFamily="2" charset="-78"/>
              </a:rPr>
              <a:t>مانند</a:t>
            </a:r>
            <a:r>
              <a:rPr lang="fa-IR" sz="2500" dirty="0" smtClean="0">
                <a:cs typeface="B Titr" pitchFamily="2" charset="-78"/>
              </a:rPr>
              <a:t>:</a:t>
            </a:r>
            <a:r>
              <a:rPr lang="ar-SA" sz="2500" dirty="0" smtClean="0">
                <a:cs typeface="B Titr" pitchFamily="2" charset="-78"/>
              </a:rPr>
              <a:t> </a:t>
            </a:r>
            <a:r>
              <a:rPr lang="ar-SA" sz="25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پوست پرتقالی، قرمزی، پوسته پوسته شدن، زخم  </a:t>
            </a:r>
            <a:r>
              <a:rPr lang="fa-IR" sz="25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شدن</a:t>
            </a:r>
            <a:endParaRPr lang="en-US" sz="2500" dirty="0" smtClean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ar-SA" sz="2500" dirty="0" smtClean="0">
                <a:cs typeface="B Titr" pitchFamily="2" charset="-78"/>
              </a:rPr>
              <a:t>تغییرات نوک پستان</a:t>
            </a:r>
            <a:r>
              <a:rPr lang="en-US" sz="2500" dirty="0">
                <a:cs typeface="B Titr" pitchFamily="2" charset="-78"/>
              </a:rPr>
              <a:t> </a:t>
            </a:r>
            <a:r>
              <a:rPr lang="ar-SA" sz="2500" dirty="0" smtClean="0">
                <a:cs typeface="B Titr" pitchFamily="2" charset="-78"/>
              </a:rPr>
              <a:t>مانند</a:t>
            </a:r>
            <a:r>
              <a:rPr lang="fa-IR" sz="2500" dirty="0" smtClean="0">
                <a:cs typeface="B Titr" pitchFamily="2" charset="-78"/>
              </a:rPr>
              <a:t>:</a:t>
            </a:r>
            <a:r>
              <a:rPr lang="ar-SA" sz="2500" dirty="0" smtClean="0">
                <a:cs typeface="B Titr" pitchFamily="2" charset="-78"/>
              </a:rPr>
              <a:t> </a:t>
            </a:r>
            <a:r>
              <a:rPr lang="ar-SA" sz="25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پوسته پوسته شدن یا فرورفتگی نوک پستان</a:t>
            </a:r>
            <a:endParaRPr lang="en-US" sz="2500" dirty="0" smtClean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ar-SA" sz="2500" dirty="0" smtClean="0">
                <a:cs typeface="B Titr" pitchFamily="2" charset="-78"/>
              </a:rPr>
              <a:t>ترشح نوک پستان</a:t>
            </a:r>
            <a:r>
              <a:rPr lang="fa-IR" sz="2500" dirty="0" smtClean="0">
                <a:cs typeface="B Titr" pitchFamily="2" charset="-78"/>
              </a:rPr>
              <a:t>: </a:t>
            </a:r>
            <a:r>
              <a:rPr lang="ar-SA" sz="2500" dirty="0" smtClean="0">
                <a:cs typeface="B Titr" pitchFamily="2" charset="-78"/>
              </a:rPr>
              <a:t>به ویژه اگر از یک پستان باشد، در آن پستان از یک مجرا باشد، خود به خودی و ادامه دار باشد، در هنگام معاینه ترشح وجود داشته باشد و از نوع </a:t>
            </a:r>
            <a:r>
              <a:rPr lang="ar-SA" sz="25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سروزی یا خونی </a:t>
            </a:r>
            <a:r>
              <a:rPr lang="ar-SA" sz="2500" dirty="0" smtClean="0">
                <a:cs typeface="B Titr" pitchFamily="2" charset="-78"/>
              </a:rPr>
              <a:t>باشد</a:t>
            </a:r>
            <a:r>
              <a:rPr lang="fa-IR" sz="2500" dirty="0" smtClean="0">
                <a:cs typeface="B Titr" pitchFamily="2" charset="-78"/>
              </a:rPr>
              <a:t>.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32D91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E32D91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85609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7185" y="1325337"/>
            <a:ext cx="3139214" cy="1130300"/>
          </a:xfrm>
        </p:spPr>
        <p:txBody>
          <a:bodyPr/>
          <a:lstStyle/>
          <a:p>
            <a:pPr algn="r"/>
            <a:r>
              <a:rPr lang="fa-IR" sz="2800" dirty="0" smtClean="0">
                <a:cs typeface="B Nazanin" panose="00000400000000000000" pitchFamily="2" charset="-78"/>
              </a:rPr>
              <a:t>لمس </a:t>
            </a:r>
            <a:r>
              <a:rPr lang="fa-IR" sz="2800" dirty="0">
                <a:cs typeface="B Nazanin" panose="00000400000000000000" pitchFamily="2" charset="-78"/>
              </a:rPr>
              <a:t>پستان 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ar-SA" sz="2400" dirty="0" smtClean="0">
                <a:cs typeface="B Titr" pitchFamily="2" charset="-78"/>
              </a:rPr>
              <a:t>برای لمس </a:t>
            </a:r>
            <a:r>
              <a:rPr lang="ar-SA" sz="24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پستان و غددلنفاوی</a:t>
            </a:r>
            <a:r>
              <a:rPr lang="ar-SA" sz="2400" dirty="0" smtClean="0">
                <a:cs typeface="B Titr" pitchFamily="2" charset="-78"/>
              </a:rPr>
              <a:t>، </a:t>
            </a:r>
            <a:r>
              <a:rPr lang="fa-IR" sz="2400" dirty="0" smtClean="0">
                <a:cs typeface="B Titr" pitchFamily="2" charset="-78"/>
              </a:rPr>
              <a:t>فرد </a:t>
            </a:r>
            <a:r>
              <a:rPr lang="ar-SA" sz="2400" dirty="0" smtClean="0">
                <a:cs typeface="B Titr" pitchFamily="2" charset="-78"/>
              </a:rPr>
              <a:t> به پشت بخوابد و کمی به طرف ران سمت مخالف معاینه بچرخد و دست سمت معاینه را بر روی پیشانی قرار دهد</a:t>
            </a:r>
            <a:r>
              <a:rPr lang="en-US" sz="2400" dirty="0" smtClean="0">
                <a:cs typeface="B Titr" pitchFamily="2" charset="-78"/>
              </a:rPr>
              <a:t>. </a:t>
            </a:r>
            <a:r>
              <a:rPr lang="ar-SA" sz="2400" dirty="0" smtClean="0">
                <a:cs typeface="B Titr" pitchFamily="2" charset="-78"/>
              </a:rPr>
              <a:t>برای راحتی می توان یک بالش یا حوله زیر شانه یا کمر  قرار د</a:t>
            </a:r>
            <a:r>
              <a:rPr lang="fa-IR" sz="2400" dirty="0" smtClean="0">
                <a:cs typeface="B Titr" pitchFamily="2" charset="-78"/>
              </a:rPr>
              <a:t>اد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6250" y="1325337"/>
            <a:ext cx="3638550" cy="513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32D91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E32D91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21906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dirty="0" smtClean="0">
                <a:cs typeface="B Titr" pitchFamily="2" charset="-78"/>
              </a:rPr>
              <a:t>الگوی شعاعی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cs typeface="B Titr" pitchFamily="2" charset="-78"/>
              </a:rPr>
              <a:t>الگوی دایره ای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cs typeface="B Titr" pitchFamily="2" charset="-78"/>
              </a:rPr>
              <a:t>الگوی نوار عمودی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الگوهای معاینه پستان</a:t>
            </a:r>
            <a:endParaRPr lang="fa-I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527" y="1524000"/>
            <a:ext cx="3922412" cy="497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3637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rc_mi" descr="http://mamasite.ir/uploads/videogallery/breatselfexam.jp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92971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لمس پستان( ادامه)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3547" y="1366415"/>
            <a:ext cx="3139214" cy="1048145"/>
          </a:xfrm>
        </p:spPr>
        <p:txBody>
          <a:bodyPr/>
          <a:lstStyle/>
          <a:p>
            <a:pPr algn="ctr"/>
            <a:r>
              <a:rPr lang="fa-IR" dirty="0" smtClean="0"/>
              <a:t>ا</a:t>
            </a:r>
            <a:r>
              <a:rPr lang="fa-IR" b="1" dirty="0" smtClean="0"/>
              <a:t>لگوي شعاعي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dirty="0" smtClean="0">
                <a:cs typeface="B Titr" pitchFamily="2" charset="-78"/>
              </a:rPr>
              <a:t>معاینه بطور شعاعی از حاشیه به سمت نوک پستان انجام می گیرد</a:t>
            </a:r>
            <a:r>
              <a:rPr lang="fa-IR" sz="2400" dirty="0" smtClean="0">
                <a:cs typeface="B Titr" pitchFamily="2" charset="-78"/>
              </a:rPr>
              <a:t>.</a:t>
            </a:r>
            <a:endParaRPr lang="en-US" sz="2400" dirty="0">
              <a:cs typeface="B Titr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32D91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E32D91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61" y="2679459"/>
            <a:ext cx="2423156" cy="320975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89427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ج- لمس پستان( ادامه)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rtl="1"/>
            <a:r>
              <a:rPr lang="fa-IR" b="1" dirty="0" smtClean="0"/>
              <a:t>الگوي دايره اي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400" dirty="0" smtClean="0">
                <a:cs typeface="B Titr" pitchFamily="2" charset="-78"/>
              </a:rPr>
              <a:t>الگوی دوم روش دایره ای است که در آن پستان در دایره های متحدالمرکز بزرگتر یا کوچکتر بررسی می شود</a:t>
            </a:r>
            <a:r>
              <a:rPr lang="en-US" sz="2400" dirty="0" smtClean="0">
                <a:cs typeface="B Titr" pitchFamily="2" charset="-78"/>
              </a:rPr>
              <a:t>.. </a:t>
            </a:r>
            <a:endParaRPr lang="en-US" sz="2400" dirty="0">
              <a:cs typeface="B Titr" pitchFamily="2" charset="-7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32D91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E32D91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pic>
        <p:nvPicPr>
          <p:cNvPr id="10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353" y="2371877"/>
            <a:ext cx="1695796" cy="4032226"/>
          </a:xfrm>
        </p:spPr>
      </p:pic>
    </p:spTree>
    <p:extLst>
      <p:ext uri="{BB962C8B-B14F-4D97-AF65-F5344CB8AC3E}">
        <p14:creationId xmlns="" xmlns:p14="http://schemas.microsoft.com/office/powerpoint/2010/main" val="3700211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45169"/>
            <a:ext cx="6447501" cy="673769"/>
          </a:xfrm>
        </p:spPr>
        <p:txBody>
          <a:bodyPr>
            <a:normAutofit/>
          </a:bodyPr>
          <a:lstStyle/>
          <a:p>
            <a:pPr algn="ctr"/>
            <a:r>
              <a:rPr lang="fa-IR" dirty="0" smtClean="0"/>
              <a:t>الگوهای معاینه پستان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26068" y="1483742"/>
            <a:ext cx="3309932" cy="576262"/>
          </a:xfrm>
        </p:spPr>
        <p:txBody>
          <a:bodyPr/>
          <a:lstStyle/>
          <a:p>
            <a:pPr algn="r" rtl="1"/>
            <a:r>
              <a:rPr lang="fa-IR" b="1" dirty="0" smtClean="0"/>
              <a:t>الگوي نوار </a:t>
            </a:r>
            <a:r>
              <a:rPr lang="fa-IR" b="1" dirty="0" err="1" smtClean="0"/>
              <a:t>عمودي</a:t>
            </a:r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256975"/>
            <a:ext cx="4038600" cy="4075587"/>
          </a:xfrm>
        </p:spPr>
        <p:txBody>
          <a:bodyPr>
            <a:noAutofit/>
          </a:bodyPr>
          <a:lstStyle/>
          <a:p>
            <a:pPr algn="just" rtl="1"/>
            <a:r>
              <a:rPr lang="fa-IR" sz="2800" dirty="0">
                <a:cs typeface="B Titr" pitchFamily="2" charset="-78"/>
              </a:rPr>
              <a:t>یکی از الگوهای معاینه که </a:t>
            </a:r>
            <a:r>
              <a:rPr lang="fa-IR" sz="2800" dirty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حساسیت بیشتری</a:t>
            </a:r>
            <a:r>
              <a:rPr lang="fa-IR" sz="2800" dirty="0">
                <a:cs typeface="B Titr" pitchFamily="2" charset="-78"/>
              </a:rPr>
              <a:t> نسبت به روش های معاینه دیگر دارد الگوی نوار عمودی است.</a:t>
            </a:r>
            <a:endParaRPr lang="en-US" sz="2800" dirty="0">
              <a:cs typeface="B Titr" pitchFamily="2" charset="-78"/>
            </a:endParaRPr>
          </a:p>
          <a:p>
            <a:pPr algn="just" rtl="1"/>
            <a:r>
              <a:rPr lang="ar-SA" sz="2800" dirty="0" smtClean="0">
                <a:cs typeface="B Titr" pitchFamily="2" charset="-78"/>
              </a:rPr>
              <a:t>کل بافت پستان و غدد لنفاوی زیر بغل باید مورد بررسی قرار گیرد</a:t>
            </a:r>
            <a:r>
              <a:rPr lang="en-US" sz="2800" dirty="0" smtClean="0">
                <a:cs typeface="B Titr" pitchFamily="2" charset="-78"/>
              </a:rPr>
              <a:t>. </a:t>
            </a:r>
            <a:endParaRPr lang="fa-IR" sz="2800" dirty="0" smtClean="0">
              <a:cs typeface="B Titr" pitchFamily="2" charset="-78"/>
            </a:endParaRPr>
          </a:p>
        </p:txBody>
      </p:sp>
      <p:pic>
        <p:nvPicPr>
          <p:cNvPr id="8194" name="Picture 2" descr="C:\Users\Nima\Desktop\نوار عمودي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156" y="1828801"/>
            <a:ext cx="3241343" cy="4503761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32D91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E32D91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1119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تكنيك استفاده از انگشتان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 smtClean="0">
                <a:cs typeface="B Titr" pitchFamily="2" charset="-78"/>
              </a:rPr>
              <a:t>از </a:t>
            </a:r>
            <a:r>
              <a:rPr lang="ar-SA" sz="2400" dirty="0" smtClean="0">
                <a:cs typeface="B Titr" pitchFamily="2" charset="-78"/>
              </a:rPr>
              <a:t>انگشت</a:t>
            </a:r>
            <a:r>
              <a:rPr lang="fa-IR" sz="2400" dirty="0">
                <a:cs typeface="B Titr" pitchFamily="2" charset="-78"/>
              </a:rPr>
              <a:t> </a:t>
            </a:r>
            <a:r>
              <a:rPr lang="en-US" sz="2400" dirty="0" smtClean="0">
                <a:cs typeface="B Titr" pitchFamily="2" charset="-78"/>
              </a:rPr>
              <a:t> 2</a:t>
            </a:r>
            <a:r>
              <a:rPr lang="ar-SA" sz="2400" dirty="0" smtClean="0">
                <a:cs typeface="B Titr" pitchFamily="2" charset="-78"/>
              </a:rPr>
              <a:t>،</a:t>
            </a:r>
            <a:r>
              <a:rPr lang="en-US" sz="2400" dirty="0" smtClean="0">
                <a:cs typeface="B Titr" pitchFamily="2" charset="-78"/>
              </a:rPr>
              <a:t> 3 </a:t>
            </a:r>
            <a:r>
              <a:rPr lang="ar-SA" sz="2400" dirty="0" smtClean="0">
                <a:cs typeface="B Titr" pitchFamily="2" charset="-78"/>
              </a:rPr>
              <a:t>و</a:t>
            </a:r>
            <a:r>
              <a:rPr lang="en-US" sz="2400" dirty="0" smtClean="0">
                <a:cs typeface="B Titr" pitchFamily="2" charset="-78"/>
              </a:rPr>
              <a:t> 4 </a:t>
            </a:r>
            <a:r>
              <a:rPr lang="ar-SA" sz="2400" dirty="0" smtClean="0">
                <a:cs typeface="B Titr" pitchFamily="2" charset="-78"/>
              </a:rPr>
              <a:t>در کنار هم استفاده می شود</a:t>
            </a:r>
            <a:r>
              <a:rPr lang="fa-IR" sz="2400" dirty="0" smtClean="0">
                <a:cs typeface="B Titr" pitchFamily="2" charset="-78"/>
              </a:rPr>
              <a:t>. </a:t>
            </a:r>
            <a:r>
              <a:rPr lang="ar-SA" sz="2400" dirty="0" smtClean="0">
                <a:cs typeface="B Titr" pitchFamily="2" charset="-78"/>
              </a:rPr>
              <a:t>معاینه در هر ناحیه با فشار ملایم سپس متوسط و عمیق قبل از حرکت به ناحیه بعدی انجام می شود</a:t>
            </a:r>
            <a:r>
              <a:rPr lang="en-US" sz="2400" dirty="0" smtClean="0">
                <a:cs typeface="B Titr" pitchFamily="2" charset="-78"/>
              </a:rPr>
              <a:t>.</a:t>
            </a:r>
            <a:endParaRPr lang="en-US" sz="2400" dirty="0">
              <a:cs typeface="B Titr" pitchFamily="2" charset="-78"/>
            </a:endParaRPr>
          </a:p>
        </p:txBody>
      </p:sp>
      <p:pic>
        <p:nvPicPr>
          <p:cNvPr id="12290" name="Picture 2" descr="C:\Users\Nima\Desktop\انگشتjp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2531" y="2256974"/>
            <a:ext cx="3457575" cy="407670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32D91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E32D91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15437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124" t="12916" r="17500" b="6666"/>
          <a:stretch/>
        </p:blipFill>
        <p:spPr>
          <a:xfrm>
            <a:off x="4558392" y="1305575"/>
            <a:ext cx="2780928" cy="5069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806" t="16981" r="19675" b="6604"/>
          <a:stretch/>
        </p:blipFill>
        <p:spPr>
          <a:xfrm>
            <a:off x="1113428" y="1318859"/>
            <a:ext cx="3016127" cy="4886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8894" y="414140"/>
            <a:ext cx="7169727" cy="76016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5C9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2pPr>
            <a:lvl3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3pPr>
            <a:lvl4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4pPr>
            <a:lvl5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5pPr>
            <a:lvl6pPr marL="9413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6pPr>
            <a:lvl7pPr marL="13985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7pPr>
            <a:lvl8pPr marL="18557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8pPr>
            <a:lvl9pPr marL="23129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9pPr>
          </a:lstStyle>
          <a:p>
            <a:pPr marL="484632" marR="0" lvl="0" indent="0" algn="ct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>
                <a:ln w="6350">
                  <a:solidFill>
                    <a:srgbClr val="E32D91">
                      <a:shade val="43000"/>
                    </a:srgb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cs typeface="B Nazanin" panose="00000400000000000000" pitchFamily="2" charset="-78"/>
              </a:rPr>
              <a:t>از سر 3 انگشت و نرمه انگشتان استفاده </a:t>
            </a:r>
            <a:r>
              <a:rPr kumimoji="0" lang="fa-IR" sz="2400" b="1" i="0" u="none" strike="noStrike" kern="1200" cap="none" spc="0" normalizeH="0" baseline="0" noProof="0" dirty="0" smtClean="0">
                <a:ln w="6350">
                  <a:solidFill>
                    <a:srgbClr val="E32D91">
                      <a:shade val="43000"/>
                    </a:srgb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cs typeface="B Nazanin" panose="00000400000000000000" pitchFamily="2" charset="-78"/>
              </a:rPr>
              <a:t>کنید.</a:t>
            </a:r>
            <a:endParaRPr kumimoji="0" lang="en-US" sz="2400" b="1" i="0" u="none" strike="noStrike" kern="1200" cap="none" spc="0" normalizeH="0" baseline="0" noProof="0" dirty="0">
              <a:ln w="6350">
                <a:solidFill>
                  <a:srgbClr val="E32D91">
                    <a:shade val="43000"/>
                  </a:srgbClr>
                </a:solidFill>
              </a:ln>
              <a:solidFill>
                <a:schemeClr val="tx1"/>
              </a:solidFill>
              <a:effectLst/>
              <a:uLnTx/>
              <a:uFillTx/>
              <a:latin typeface="Century Gothic"/>
              <a:cs typeface="B Nazanin" panose="00000400000000000000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32D91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E32D91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1949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356" t="6773" r="13770" b="6647"/>
          <a:stretch>
            <a:fillRect/>
          </a:stretch>
        </p:blipFill>
        <p:spPr bwMode="auto">
          <a:xfrm>
            <a:off x="1146507" y="973138"/>
            <a:ext cx="6020990" cy="5884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19554" y="204716"/>
            <a:ext cx="7169727" cy="7684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5C9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2pPr>
            <a:lvl3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3pPr>
            <a:lvl4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4pPr>
            <a:lvl5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5pPr>
            <a:lvl6pPr marL="9413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6pPr>
            <a:lvl7pPr marL="13985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7pPr>
            <a:lvl8pPr marL="18557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8pPr>
            <a:lvl9pPr marL="23129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5C9C"/>
                </a:solidFill>
                <a:latin typeface="Century Gothic" pitchFamily="34" charset="0"/>
              </a:defRPr>
            </a:lvl9pPr>
          </a:lstStyle>
          <a:p>
            <a:pPr marL="484632" marR="0" lvl="0" indent="0" algn="ct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 w="6350">
                  <a:solidFill>
                    <a:srgbClr val="E32D91">
                      <a:shade val="43000"/>
                    </a:srgb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cs typeface="B Nazanin" panose="00000400000000000000" pitchFamily="2" charset="-78"/>
              </a:rPr>
              <a:t>ناحیه</a:t>
            </a:r>
            <a:r>
              <a:rPr kumimoji="0" lang="fa-IR" sz="2400" b="0" i="0" u="none" strike="noStrike" kern="1200" cap="none" spc="0" normalizeH="0" noProof="0" dirty="0" smtClean="0">
                <a:ln w="6350">
                  <a:solidFill>
                    <a:srgbClr val="E32D91">
                      <a:shade val="43000"/>
                    </a:srgb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cs typeface="B Nazanin" panose="00000400000000000000" pitchFamily="2" charset="-78"/>
              </a:rPr>
              <a:t> معاینه</a:t>
            </a:r>
            <a:endParaRPr kumimoji="0" lang="en-US" sz="2400" b="0" i="0" u="none" strike="noStrike" kern="1200" cap="none" spc="0" normalizeH="0" baseline="0" noProof="0" dirty="0">
              <a:ln w="6350">
                <a:solidFill>
                  <a:srgbClr val="E32D91">
                    <a:shade val="43000"/>
                  </a:srgbClr>
                </a:solidFill>
              </a:ln>
              <a:solidFill>
                <a:schemeClr val="tx1"/>
              </a:solidFill>
              <a:effectLst/>
              <a:uLnTx/>
              <a:uFillTx/>
              <a:latin typeface="Century Gothic"/>
              <a:cs typeface="B Nazanin" panose="000004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32D91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E32D91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01775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/>
            <a:r>
              <a:rPr lang="fa-IR" sz="4000" dirty="0" smtClean="0">
                <a:solidFill>
                  <a:srgbClr val="FF0000"/>
                </a:solidFill>
              </a:rPr>
              <a:t>سرطان پستان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7770837" cy="4572000"/>
          </a:xfrm>
        </p:spPr>
        <p:txBody>
          <a:bodyPr>
            <a:normAutofit/>
          </a:bodyPr>
          <a:lstStyle/>
          <a:p>
            <a:pPr algn="r" rtl="1" eaLnBrk="1" hangingPunct="1"/>
            <a:r>
              <a:rPr lang="fa-IR" dirty="0" smtClean="0">
                <a:cs typeface="B Titr" pitchFamily="2" charset="-78"/>
              </a:rPr>
              <a:t>شایعترین سرطان در زنان(32%)</a:t>
            </a:r>
          </a:p>
          <a:p>
            <a:pPr algn="r" rtl="1" eaLnBrk="1" hangingPunct="1">
              <a:buFont typeface="Wingdings 2" pitchFamily="18" charset="2"/>
              <a:buNone/>
            </a:pPr>
            <a:endParaRPr lang="fa-IR" dirty="0" smtClean="0">
              <a:cs typeface="B Titr" pitchFamily="2" charset="-78"/>
            </a:endParaRPr>
          </a:p>
          <a:p>
            <a:pPr algn="r" rtl="1" eaLnBrk="1" hangingPunct="1"/>
            <a:r>
              <a:rPr lang="fa-IR" dirty="0" smtClean="0">
                <a:cs typeface="B Titr" pitchFamily="2" charset="-78"/>
              </a:rPr>
              <a:t>اولین عامل مرگ ومیر در زنان 40تا44ساله(19%)</a:t>
            </a:r>
          </a:p>
          <a:p>
            <a:pPr algn="r" rtl="1" eaLnBrk="1" hangingPunct="1">
              <a:buFont typeface="Wingdings 2" pitchFamily="18" charset="2"/>
              <a:buNone/>
            </a:pPr>
            <a:endParaRPr lang="fa-IR" dirty="0" smtClean="0">
              <a:cs typeface="B Titr" pitchFamily="2" charset="-78"/>
            </a:endParaRPr>
          </a:p>
          <a:p>
            <a:pPr algn="r" rtl="1" eaLnBrk="1" hangingPunct="1"/>
            <a:r>
              <a:rPr lang="fa-IR" dirty="0" smtClean="0">
                <a:cs typeface="B Titr" pitchFamily="2" charset="-78"/>
              </a:rPr>
              <a:t>پیشرفت در تشخیص زودرس سرطان باعث کاهش مرگ و میر شده است </a:t>
            </a:r>
            <a:endParaRPr lang="en-US" dirty="0" smtClean="0">
              <a:cs typeface="B Titr" pitchFamily="2" charset="-78"/>
            </a:endParaRPr>
          </a:p>
          <a:p>
            <a:pPr algn="just" rtl="1">
              <a:defRPr/>
            </a:pPr>
            <a:r>
              <a:rPr lang="fa-IR" dirty="0" smtClean="0">
                <a:cs typeface="B Titr" pitchFamily="2" charset="-78"/>
              </a:rPr>
              <a:t>سرطان پستان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 دومین </a:t>
            </a:r>
            <a:r>
              <a:rPr lang="fa-IR" dirty="0" smtClean="0">
                <a:cs typeface="B Titr" pitchFamily="2" charset="-78"/>
              </a:rPr>
              <a:t>سرطان پر بروز در دو جنس در جهان است</a:t>
            </a:r>
            <a:endParaRPr lang="tr-TR" dirty="0" smtClean="0">
              <a:cs typeface="B Titr" pitchFamily="2" charset="-78"/>
            </a:endParaRPr>
          </a:p>
          <a:p>
            <a:pPr marL="0" indent="0" algn="just" rtl="1">
              <a:buFont typeface="Arial" panose="020B0604020202020204" pitchFamily="34" charset="0"/>
              <a:buNone/>
              <a:defRPr/>
            </a:pPr>
            <a:endParaRPr lang="tr-TR" dirty="0" smtClean="0">
              <a:cs typeface="B Nazanin" panose="00000400000000000000" pitchFamily="2" charset="-78"/>
            </a:endParaRPr>
          </a:p>
          <a:p>
            <a:pPr algn="r" rtl="1" eaLnBrk="1" hangingPunct="1"/>
            <a:endParaRPr lang="fa-IR" dirty="0" smtClean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مشاهده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400" dirty="0">
                <a:cs typeface="B Titr" pitchFamily="2" charset="-78"/>
              </a:rPr>
              <a:t>مقابل آينه بايستيد و دست‌ها را به پهلوها بزنيد به طوری که شانه‌ها بالا کشیده شوند. به </a:t>
            </a:r>
            <a:r>
              <a:rPr lang="ar-SA" sz="2400" dirty="0">
                <a:solidFill>
                  <a:schemeClr val="accent1"/>
                </a:solidFill>
                <a:cs typeface="B Titr" pitchFamily="2" charset="-78"/>
              </a:rPr>
              <a:t>اندازه، شكل، رنگ و تورم پستان‌ها </a:t>
            </a:r>
            <a:r>
              <a:rPr lang="ar-SA" sz="2400" dirty="0">
                <a:cs typeface="B Titr" pitchFamily="2" charset="-78"/>
              </a:rPr>
              <a:t>توجه کنید. در صورت مشاهده هر گونه </a:t>
            </a:r>
            <a:r>
              <a:rPr lang="ar-SA" sz="2400" dirty="0">
                <a:solidFill>
                  <a:schemeClr val="accent1"/>
                </a:solidFill>
                <a:cs typeface="B Titr" pitchFamily="2" charset="-78"/>
              </a:rPr>
              <a:t>برآمدگی، فرورفتگی قسمتی از پوست یا نوک پستان، قرمزی، زخم و یا لکه‌های پوستی</a:t>
            </a:r>
            <a:r>
              <a:rPr lang="ar-SA" sz="2400" dirty="0">
                <a:cs typeface="B Titr" pitchFamily="2" charset="-78"/>
              </a:rPr>
              <a:t> فوراً به </a:t>
            </a:r>
            <a:r>
              <a:rPr lang="fa-IR" sz="2400" dirty="0" smtClean="0">
                <a:cs typeface="B Titr" pitchFamily="2" charset="-78"/>
              </a:rPr>
              <a:t>مرکز </a:t>
            </a:r>
            <a:r>
              <a:rPr lang="ar-SA" sz="2400" dirty="0" smtClean="0">
                <a:cs typeface="B Titr" pitchFamily="2" charset="-78"/>
              </a:rPr>
              <a:t>بهداشتی </a:t>
            </a:r>
            <a:r>
              <a:rPr lang="ar-SA" sz="2400" dirty="0">
                <a:cs typeface="B Titr" pitchFamily="2" charset="-78"/>
              </a:rPr>
              <a:t>مراجعه نمایید.</a:t>
            </a:r>
            <a:endParaRPr lang="en-US" sz="2400" dirty="0">
              <a:cs typeface="B Titr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>
                <a:solidFill>
                  <a:srgbClr val="E32D91"/>
                </a:solidFill>
              </a:rPr>
              <a:pPr/>
              <a:t>30</a:t>
            </a:fld>
            <a:endParaRPr lang="en-US" dirty="0">
              <a:solidFill>
                <a:srgbClr val="E32D91"/>
              </a:solidFill>
            </a:endParaRPr>
          </a:p>
        </p:txBody>
      </p:sp>
      <p:pic>
        <p:nvPicPr>
          <p:cNvPr id="1026" name="Picture 2" descr="Description: http://varastehkia.ir/wp-content/uploads/2013/06/breast-cancer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82" y="1897039"/>
            <a:ext cx="2862687" cy="284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078670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400" dirty="0">
                <a:cs typeface="B Titr" pitchFamily="2" charset="-78"/>
              </a:rPr>
              <a:t>دست‌ها را بالا ببرید به طوري كه به دو طرف سر بچسبند. در اين مرحله نيز به دنبال </a:t>
            </a:r>
            <a:r>
              <a:rPr lang="ar-SA" sz="2400" dirty="0">
                <a:solidFill>
                  <a:schemeClr val="accent1"/>
                </a:solidFill>
                <a:cs typeface="B Titr" pitchFamily="2" charset="-78"/>
              </a:rPr>
              <a:t>تغييرات ظاهري به ويژه تغييرات زير بغل</a:t>
            </a:r>
            <a:r>
              <a:rPr lang="ar-SA" sz="2400" dirty="0">
                <a:cs typeface="B Titr" pitchFamily="2" charset="-78"/>
              </a:rPr>
              <a:t> بگرديد.</a:t>
            </a:r>
            <a:endParaRPr lang="en-US" sz="2400" dirty="0">
              <a:cs typeface="B Titr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>
                <a:solidFill>
                  <a:srgbClr val="E32D91"/>
                </a:solidFill>
              </a:rPr>
              <a:pPr/>
              <a:t>31</a:t>
            </a:fld>
            <a:endParaRPr lang="en-US" dirty="0">
              <a:solidFill>
                <a:srgbClr val="E32D91"/>
              </a:solidFill>
            </a:endParaRPr>
          </a:p>
        </p:txBody>
      </p:sp>
      <p:pic>
        <p:nvPicPr>
          <p:cNvPr id="2050" name="Picture 2" descr="Description: http://varastehkia.ir/wp-content/uploads/2013/06/breast-cancer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588" y="2019870"/>
            <a:ext cx="2095670" cy="291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889417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400" dirty="0">
                <a:cs typeface="B Titr" pitchFamily="2" charset="-78"/>
              </a:rPr>
              <a:t>كمي نوك پستان را فشار دهيد. دقت كنيد آيا مايعي از نوك يك يا هر دو پستان خارج مي‌شود يا خیر. اين ترشحات مي‌تواند آبكي، شيري، خوني و يا مايعی زرد رنگ باشد.</a:t>
            </a:r>
            <a:endParaRPr lang="en-US" sz="2400" dirty="0">
              <a:cs typeface="B Titr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>
                <a:solidFill>
                  <a:srgbClr val="E32D91"/>
                </a:solidFill>
              </a:rPr>
              <a:pPr/>
              <a:t>32</a:t>
            </a:fld>
            <a:endParaRPr lang="en-US" dirty="0">
              <a:solidFill>
                <a:srgbClr val="E32D91"/>
              </a:solidFill>
            </a:endParaRPr>
          </a:p>
        </p:txBody>
      </p:sp>
      <p:pic>
        <p:nvPicPr>
          <p:cNvPr id="3074" name="Picture 3" descr="Description: http://varastehkia.ir/wp-content/uploads/2013/06/breast-cancer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641" y="2407376"/>
            <a:ext cx="1633580" cy="217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894690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cs typeface="B Nazanin" panose="00000400000000000000" pitchFamily="2" charset="-78"/>
              </a:rPr>
              <a:t>لمس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000" dirty="0" smtClean="0">
                <a:cs typeface="B Titr" pitchFamily="2" charset="-78"/>
              </a:rPr>
              <a:t>دست </a:t>
            </a:r>
            <a:r>
              <a:rPr lang="ar-SA" sz="2000" dirty="0">
                <a:cs typeface="B Titr" pitchFamily="2" charset="-78"/>
              </a:rPr>
              <a:t>چپ خود را بالا برده و با دست راست </a:t>
            </a:r>
            <a:r>
              <a:rPr lang="fa-IR" sz="2000" dirty="0" smtClean="0">
                <a:cs typeface="B Titr" pitchFamily="2" charset="-78"/>
              </a:rPr>
              <a:t>تمتم </a:t>
            </a:r>
            <a:r>
              <a:rPr lang="ar-SA" sz="2000" dirty="0" smtClean="0">
                <a:cs typeface="B Titr" pitchFamily="2" charset="-78"/>
              </a:rPr>
              <a:t>قسمت </a:t>
            </a:r>
            <a:r>
              <a:rPr lang="fa-IR" sz="2000" dirty="0" smtClean="0">
                <a:cs typeface="B Titr" pitchFamily="2" charset="-78"/>
              </a:rPr>
              <a:t>قسمت های </a:t>
            </a:r>
            <a:r>
              <a:rPr lang="ar-SA" sz="2000" dirty="0" smtClean="0">
                <a:cs typeface="B Titr" pitchFamily="2" charset="-78"/>
              </a:rPr>
              <a:t>پستان </a:t>
            </a:r>
            <a:r>
              <a:rPr lang="ar-SA" sz="2000" dirty="0">
                <a:cs typeface="B Titr" pitchFamily="2" charset="-78"/>
              </a:rPr>
              <a:t>چپ، جايي كه به زير بغل منتهي مي‌شود را لمس كنيد و بالعكس</a:t>
            </a:r>
            <a:r>
              <a:rPr lang="ar-SA" sz="2000" dirty="0" smtClean="0">
                <a:cs typeface="B Titr" pitchFamily="2" charset="-78"/>
              </a:rPr>
              <a:t>.</a:t>
            </a:r>
            <a:endParaRPr lang="en-US" sz="2000" dirty="0" smtClean="0">
              <a:cs typeface="B Titr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sz="2000" dirty="0">
                <a:cs typeface="B Titr" pitchFamily="2" charset="-78"/>
              </a:rPr>
              <a:t>در صورتي كه توده‌اي لمس كرديد يا تغييرات ظاهري در پستان خود دیدید، حتماً به خانه یا مرکز بهداشتی مراجعه كنيد.</a:t>
            </a:r>
            <a:endParaRPr lang="en-US" sz="2000" dirty="0">
              <a:cs typeface="B Titr" pitchFamily="2" charset="-78"/>
            </a:endParaRPr>
          </a:p>
          <a:p>
            <a:pPr algn="just" rtl="1">
              <a:lnSpc>
                <a:spcPct val="150000"/>
              </a:lnSpc>
            </a:pPr>
            <a:endParaRPr lang="en-US" sz="2000" dirty="0">
              <a:cs typeface="B Titr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>
                <a:solidFill>
                  <a:srgbClr val="E32D91"/>
                </a:solidFill>
              </a:rPr>
              <a:pPr/>
              <a:t>33</a:t>
            </a:fld>
            <a:endParaRPr lang="en-US" dirty="0">
              <a:solidFill>
                <a:srgbClr val="E32D91"/>
              </a:solidFill>
            </a:endParaRPr>
          </a:p>
        </p:txBody>
      </p:sp>
      <p:pic>
        <p:nvPicPr>
          <p:cNvPr id="5122" name="Picture 5" descr="Description: http://varastehkia.ir/wp-content/uploads/2013/06/breast-cancer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58" y="2498581"/>
            <a:ext cx="1830902" cy="237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31597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271588"/>
          </a:xfrm>
        </p:spPr>
        <p:txBody>
          <a:bodyPr>
            <a:normAutofit/>
          </a:bodyPr>
          <a:lstStyle/>
          <a:p>
            <a:pPr algn="r" rtl="1" eaLnBrk="1" hangingPunct="1"/>
            <a:r>
              <a:rPr lang="fa-IR" sz="4000" b="1" smtClean="0">
                <a:solidFill>
                  <a:srgbClr val="7B9899"/>
                </a:solidFill>
              </a:rPr>
              <a:t>راههای پیشگیری </a:t>
            </a:r>
            <a:r>
              <a:rPr lang="en-US" smtClean="0">
                <a:solidFill>
                  <a:srgbClr val="7B9899"/>
                </a:solidFill>
                <a:cs typeface="Arial" charset="0"/>
              </a:rPr>
              <a:t/>
            </a:r>
            <a:br>
              <a:rPr lang="en-US" smtClean="0">
                <a:solidFill>
                  <a:srgbClr val="7B9899"/>
                </a:solidFill>
                <a:cs typeface="Arial" charset="0"/>
              </a:rPr>
            </a:br>
            <a:endParaRPr lang="fa-IR" smtClean="0">
              <a:solidFill>
                <a:srgbClr val="7B9899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algn="r" rtl="1" eaLnBrk="1" hangingPunct="1">
              <a:buFont typeface="Wingdings 2" pitchFamily="18" charset="2"/>
              <a:buNone/>
            </a:pPr>
            <a:r>
              <a:rPr lang="fa-IR" sz="4000" dirty="0" smtClean="0"/>
              <a:t>1-عدم استفاده از مشروبات الکلی و دخانیات </a:t>
            </a:r>
            <a:endParaRPr lang="en-US" sz="4000" dirty="0" smtClean="0">
              <a:cs typeface="Times New Roman" pitchFamily="18" charset="0"/>
            </a:endParaRPr>
          </a:p>
          <a:p>
            <a:pPr algn="r" rtl="1" eaLnBrk="1" hangingPunct="1">
              <a:buFont typeface="Wingdings 2" pitchFamily="18" charset="2"/>
              <a:buNone/>
            </a:pPr>
            <a:r>
              <a:rPr lang="fa-IR" sz="4000" dirty="0" smtClean="0"/>
              <a:t>2-صرف غذاهایی که به صورت آب پز تهیه می شود. </a:t>
            </a:r>
            <a:endParaRPr lang="en-US" sz="4000" dirty="0" smtClean="0">
              <a:cs typeface="Times New Roman" pitchFamily="18" charset="0"/>
            </a:endParaRPr>
          </a:p>
          <a:p>
            <a:pPr algn="r" rtl="1" eaLnBrk="1" hangingPunct="1">
              <a:buFont typeface="Wingdings 2" pitchFamily="18" charset="2"/>
              <a:buNone/>
            </a:pPr>
            <a:r>
              <a:rPr lang="fa-IR" sz="4000" dirty="0" smtClean="0"/>
              <a:t>4-استفاده از سبزیجات و انواع میوه ها </a:t>
            </a:r>
            <a:endParaRPr lang="en-US" sz="4000" dirty="0" smtClean="0">
              <a:cs typeface="Times New Roman" pitchFamily="18" charset="0"/>
            </a:endParaRPr>
          </a:p>
          <a:p>
            <a:pPr algn="r" rtl="1" eaLnBrk="1" hangingPunct="1">
              <a:buFont typeface="Wingdings 2" pitchFamily="18" charset="2"/>
              <a:buNone/>
            </a:pPr>
            <a:r>
              <a:rPr lang="fa-IR" sz="4000" dirty="0" smtClean="0"/>
              <a:t>5-استفاده کمتر از گوشت قرمز </a:t>
            </a:r>
            <a:endParaRPr lang="en-US" sz="4000" dirty="0" smtClean="0">
              <a:cs typeface="Times New Roman" pitchFamily="18" charset="0"/>
            </a:endParaRPr>
          </a:p>
          <a:p>
            <a:pPr algn="r" rtl="1" eaLnBrk="1" hangingPunct="1">
              <a:buFont typeface="Wingdings 2" pitchFamily="18" charset="2"/>
              <a:buNone/>
            </a:pPr>
            <a:r>
              <a:rPr lang="fa-IR" sz="4000" dirty="0" smtClean="0"/>
              <a:t>6- رعایت کامل امور بهداشتی</a:t>
            </a:r>
            <a:endParaRPr lang="en-US" sz="4000" dirty="0" smtClean="0">
              <a:cs typeface="Times New Roman" pitchFamily="18" charset="0"/>
            </a:endParaRPr>
          </a:p>
          <a:p>
            <a:pPr algn="r" rtl="1" eaLnBrk="1" hangingPunct="1"/>
            <a:endParaRPr lang="fa-IR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fa-IR" smtClean="0">
                <a:solidFill>
                  <a:srgbClr val="7B9899"/>
                </a:solidFill>
              </a:rPr>
              <a:t>پیشگیری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457200" y="1643063"/>
            <a:ext cx="8186738" cy="4857750"/>
          </a:xfrm>
        </p:spPr>
        <p:txBody>
          <a:bodyPr>
            <a:normAutofit/>
          </a:bodyPr>
          <a:lstStyle/>
          <a:p>
            <a:pPr algn="r" rtl="1" eaLnBrk="1" hangingPunct="1"/>
            <a:r>
              <a:rPr lang="fa-IR" sz="2600" smtClean="0"/>
              <a:t>1- برای کاهش خطر ابتلا به سرطان سینه ، مصرف </a:t>
            </a:r>
            <a:r>
              <a:rPr lang="fa-IR" sz="2600" u="sng" smtClean="0">
                <a:hlinkClick r:id="rId2"/>
              </a:rPr>
              <a:t>میوه</a:t>
            </a:r>
            <a:r>
              <a:rPr lang="fa-IR" sz="2600" smtClean="0"/>
              <a:t>  و </a:t>
            </a:r>
            <a:r>
              <a:rPr lang="fa-IR" sz="2600" u="sng" smtClean="0">
                <a:hlinkClick r:id="rId3"/>
              </a:rPr>
              <a:t>سبزی</a:t>
            </a:r>
            <a:r>
              <a:rPr lang="fa-IR" sz="2600" smtClean="0"/>
              <a:t> تازه و مواد غذایی حاوی </a:t>
            </a:r>
            <a:r>
              <a:rPr lang="fa-IR" sz="2600" u="sng" smtClean="0">
                <a:hlinkClick r:id="rId4"/>
              </a:rPr>
              <a:t>فیبرهای</a:t>
            </a:r>
            <a:r>
              <a:rPr lang="fa-IR" sz="2600" smtClean="0"/>
              <a:t>  گیاهی را افزایش دهید. </a:t>
            </a:r>
            <a:endParaRPr lang="en-US" sz="2600" smtClean="0">
              <a:cs typeface="Times New Roman" pitchFamily="18" charset="0"/>
            </a:endParaRPr>
          </a:p>
          <a:p>
            <a:pPr algn="r" rtl="1" eaLnBrk="1" hangingPunct="1"/>
            <a:r>
              <a:rPr lang="fa-IR" sz="2600" smtClean="0"/>
              <a:t>2- مقدار کل چربی های رژیم و به خصوص چربی های اشباع را کاهش دهید. </a:t>
            </a:r>
            <a:endParaRPr lang="en-US" sz="2600" smtClean="0">
              <a:cs typeface="Times New Roman" pitchFamily="18" charset="0"/>
            </a:endParaRPr>
          </a:p>
          <a:p>
            <a:pPr algn="r" rtl="1" eaLnBrk="1" hangingPunct="1"/>
            <a:r>
              <a:rPr lang="fa-IR" sz="2600" smtClean="0"/>
              <a:t>3- افزایش فعالیت بدنی به مدت حداقل 4 ساعت در هفته </a:t>
            </a:r>
            <a:endParaRPr lang="en-US" sz="2600" smtClean="0">
              <a:cs typeface="Times New Roman" pitchFamily="18" charset="0"/>
            </a:endParaRPr>
          </a:p>
          <a:p>
            <a:pPr algn="r" rtl="1" eaLnBrk="1" hangingPunct="1"/>
            <a:r>
              <a:rPr lang="fa-IR" sz="2600" smtClean="0"/>
              <a:t>4- به حداقل رساندن </a:t>
            </a:r>
            <a:r>
              <a:rPr lang="fa-IR" sz="2600" u="sng" smtClean="0">
                <a:hlinkClick r:id="rId5"/>
              </a:rPr>
              <a:t>اضافه وزن</a:t>
            </a:r>
            <a:r>
              <a:rPr lang="fa-IR" sz="2600" smtClean="0"/>
              <a:t>  و </a:t>
            </a:r>
            <a:r>
              <a:rPr lang="fa-IR" sz="2600" u="sng" smtClean="0">
                <a:hlinkClick r:id="rId6"/>
              </a:rPr>
              <a:t>چاقی</a:t>
            </a:r>
            <a:r>
              <a:rPr lang="fa-IR" sz="2600" smtClean="0"/>
              <a:t>  </a:t>
            </a:r>
            <a:endParaRPr lang="en-US" sz="2600" smtClean="0">
              <a:cs typeface="Times New Roman" pitchFamily="18" charset="0"/>
            </a:endParaRPr>
          </a:p>
          <a:p>
            <a:pPr algn="r" rtl="1" eaLnBrk="1" hangingPunct="1"/>
            <a:r>
              <a:rPr lang="fa-IR" sz="2400" smtClean="0"/>
              <a:t>5- کاهش مصرف غذاهای حیوانی به خصوص گوشت قرمز </a:t>
            </a:r>
            <a:endParaRPr lang="en-US" sz="2400" smtClean="0">
              <a:cs typeface="Times New Roman" pitchFamily="18" charset="0"/>
            </a:endParaRPr>
          </a:p>
          <a:p>
            <a:pPr algn="r" rtl="1" eaLnBrk="1" hangingPunct="1"/>
            <a:r>
              <a:rPr lang="fa-IR" sz="2400" smtClean="0"/>
              <a:t>6- استفاده از منابع غذایی حاوی </a:t>
            </a:r>
            <a:r>
              <a:rPr lang="fa-IR" sz="2400" u="sng" smtClean="0">
                <a:hlinkClick r:id="rId7"/>
              </a:rPr>
              <a:t>اسید فولیک</a:t>
            </a:r>
            <a:r>
              <a:rPr lang="fa-IR" sz="2400" smtClean="0"/>
              <a:t>  ( </a:t>
            </a:r>
            <a:r>
              <a:rPr lang="fa-IR" sz="2400" u="sng" smtClean="0">
                <a:hlinkClick r:id="rId8"/>
              </a:rPr>
              <a:t>سبوس</a:t>
            </a:r>
            <a:r>
              <a:rPr lang="fa-IR" sz="2400" smtClean="0"/>
              <a:t> ، </a:t>
            </a:r>
            <a:r>
              <a:rPr lang="fa-IR" sz="2400" u="sng" smtClean="0">
                <a:hlinkClick r:id="rId9"/>
              </a:rPr>
              <a:t>جوانه ی گندم،</a:t>
            </a:r>
            <a:r>
              <a:rPr lang="fa-IR" sz="2400" smtClean="0"/>
              <a:t>  مارچوبه، </a:t>
            </a:r>
            <a:r>
              <a:rPr lang="fa-IR" sz="2400" u="sng" smtClean="0">
                <a:hlinkClick r:id="rId10"/>
              </a:rPr>
              <a:t>کلم بروکلی،</a:t>
            </a:r>
            <a:r>
              <a:rPr lang="fa-IR" sz="2400" smtClean="0"/>
              <a:t>  اسفناج، لیمو، </a:t>
            </a:r>
            <a:r>
              <a:rPr lang="fa-IR" sz="2400" u="sng" smtClean="0">
                <a:hlinkClick r:id="rId11"/>
              </a:rPr>
              <a:t>موز</a:t>
            </a:r>
            <a:r>
              <a:rPr lang="fa-IR" sz="2400" smtClean="0"/>
              <a:t> ، طالبی و </a:t>
            </a:r>
            <a:r>
              <a:rPr lang="fa-IR" sz="2400" u="sng" smtClean="0">
                <a:hlinkClick r:id="rId12"/>
              </a:rPr>
              <a:t>توت فرنگی</a:t>
            </a:r>
            <a:r>
              <a:rPr lang="fa-IR" sz="2400" smtClean="0"/>
              <a:t> )</a:t>
            </a:r>
            <a:endParaRPr lang="en-US" sz="2400" smtClean="0">
              <a:cs typeface="Times New Roman" pitchFamily="18" charset="0"/>
            </a:endParaRPr>
          </a:p>
          <a:p>
            <a:pPr algn="r" rtl="1" eaLnBrk="1" hangingPunct="1">
              <a:buFont typeface="Wingdings 2" pitchFamily="18" charset="2"/>
              <a:buNone/>
            </a:pPr>
            <a:endParaRPr lang="fa-IR" smtClean="0"/>
          </a:p>
        </p:txBody>
      </p:sp>
      <p:pic>
        <p:nvPicPr>
          <p:cNvPr id="74756" name="img0" descr="http://www.tebyan.net/image/big/1384/12/7712697176183107451802211701991795122642154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2938" y="0"/>
            <a:ext cx="16430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img0" descr="http://www.tebyan.net/image/big/1384/12/7712697176183107451802211701991795122642154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143372" y="142852"/>
            <a:ext cx="16430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2095500" y="203177"/>
            <a:ext cx="5572125" cy="1143000"/>
          </a:xfrm>
        </p:spPr>
        <p:txBody>
          <a:bodyPr/>
          <a:lstStyle/>
          <a:p>
            <a:pPr rtl="1" eaLnBrk="1" hangingPunct="1"/>
            <a:r>
              <a:rPr lang="fa-IR" b="1" dirty="0" smtClean="0">
                <a:solidFill>
                  <a:srgbClr val="7B9899"/>
                </a:solidFill>
              </a:rPr>
              <a:t>فواید مصرف میوه ها و سبزی ها</a:t>
            </a:r>
            <a:r>
              <a:rPr lang="en-US" b="1" dirty="0" smtClean="0">
                <a:solidFill>
                  <a:srgbClr val="7B9899"/>
                </a:solidFill>
                <a:cs typeface="Arial" charset="0"/>
              </a:rPr>
              <a:t/>
            </a:r>
            <a:br>
              <a:rPr lang="en-US" b="1" dirty="0" smtClean="0">
                <a:solidFill>
                  <a:srgbClr val="7B9899"/>
                </a:solidFill>
                <a:cs typeface="Arial" charset="0"/>
              </a:rPr>
            </a:br>
            <a:endParaRPr lang="fa-IR" dirty="0" smtClean="0">
              <a:solidFill>
                <a:srgbClr val="7B9899"/>
              </a:solidFill>
            </a:endParaRPr>
          </a:p>
        </p:txBody>
      </p:sp>
      <p:sp>
        <p:nvSpPr>
          <p:cNvPr id="76803" name="Content Placeholder 2"/>
          <p:cNvSpPr>
            <a:spLocks noGrp="1"/>
          </p:cNvSpPr>
          <p:nvPr>
            <p:ph sz="quarter" idx="1"/>
          </p:nvPr>
        </p:nvSpPr>
        <p:spPr>
          <a:xfrm>
            <a:off x="468312" y="1455714"/>
            <a:ext cx="8504238" cy="4572000"/>
          </a:xfrm>
        </p:spPr>
        <p:txBody>
          <a:bodyPr>
            <a:normAutofit/>
          </a:bodyPr>
          <a:lstStyle/>
          <a:p>
            <a:pPr algn="r" rtl="1" eaLnBrk="1" hangingPunct="1"/>
            <a:r>
              <a:rPr lang="fa-IR" smtClean="0"/>
              <a:t> كسانی كه سبزیجات زیادی مصرف می كنند با دریافت بیشتر موادی به نام  فیتوكمیكال ها، مقاومت بیشتری در برابر ابتلا به سرطان دارند.</a:t>
            </a:r>
          </a:p>
          <a:p>
            <a:pPr algn="r" rtl="1" eaLnBrk="1" hangingPunct="1"/>
            <a:r>
              <a:rPr lang="fa-IR" smtClean="0"/>
              <a:t> فیتوكمیكال ها موادی هستند كه موجب رنگها وعطرهای متنوع سبزی ها می شوند و در بدن تمایل زیادی به جذب مواد سرطانزا دارند و مانع تأثیر مخرب آنها بر روی سلول ها می شوند .</a:t>
            </a:r>
          </a:p>
          <a:p>
            <a:pPr algn="r" rtl="1" eaLnBrk="1" hangingPunct="1"/>
            <a:r>
              <a:rPr lang="fa-IR" smtClean="0"/>
              <a:t> در بین سبزی ها، خانواده چلیپائیان( تره تیزك یا شاهی) دارای بیشترین اثر ضد سرطانی است. </a:t>
            </a:r>
          </a:p>
          <a:p>
            <a:pPr algn="r" rtl="1" eaLnBrk="1" hangingPunct="1"/>
            <a:r>
              <a:rPr lang="fa-IR" smtClean="0"/>
              <a:t>از دیگر سبزیهای مفید این خانواده ، كلم، كاهو و اسفناج است.</a:t>
            </a:r>
            <a:endParaRPr lang="en-US" smtClean="0">
              <a:cs typeface="Times New Roman" pitchFamily="18" charset="0"/>
            </a:endParaRPr>
          </a:p>
          <a:p>
            <a:pPr algn="r" rtl="1" eaLnBrk="1" hangingPunct="1"/>
            <a:r>
              <a:rPr lang="fa-IR" smtClean="0"/>
              <a:t>برخی محققان اعلام كرده اند با مصرف سبزی های خانواده چلیپائیان ، خطربروز سرطان سینه و روده بزرگ تا 40 درصد كاهش می یابد.</a:t>
            </a:r>
            <a:endParaRPr lang="en-US" smtClean="0">
              <a:cs typeface="Times New Roman" pitchFamily="18" charset="0"/>
            </a:endParaRPr>
          </a:p>
        </p:txBody>
      </p:sp>
      <p:pic>
        <p:nvPicPr>
          <p:cNvPr id="76804" name="Picture 3" descr="http://www.tebyan.net/image/big/1382/05/71189138193190207336321901303675741051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0"/>
            <a:ext cx="171448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4" descr="http://www.tebyan.net/image/big/1382/05/71189138193190207336321901303675741051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1619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57375"/>
            <a:ext cx="8229600" cy="4268788"/>
          </a:xfrm>
        </p:spPr>
        <p:txBody>
          <a:bodyPr>
            <a:normAutofit fontScale="92500" lnSpcReduction="10000"/>
          </a:bodyPr>
          <a:lstStyle/>
          <a:p>
            <a:pPr marL="274320" indent="-274320" algn="r" rtl="1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dirty="0" smtClean="0"/>
              <a:t>- در جیره غذایی روزانه خود برای تأمین پروتئین، فقط به مواد گوشتی پرچربی اكتفا نكنید.</a:t>
            </a:r>
          </a:p>
          <a:p>
            <a:pPr marL="274320" indent="-274320" algn="r" rtl="1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dirty="0" smtClean="0"/>
              <a:t> سعی كنید ( خصوصاً در سنین بالا ) از گوشت های سفید و قرمز( 3 بار در هفته) به علاوه حبوبات بهره بگیرید.</a:t>
            </a:r>
            <a:endParaRPr lang="en-US" dirty="0" smtClean="0"/>
          </a:p>
          <a:p>
            <a:pPr marL="274320" indent="-274320" algn="r" rtl="1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dirty="0" smtClean="0"/>
              <a:t>- سعی كنید روغن زیتون و دیگر روغن های مایع را جایگزین روغن های نباتی جامد كنید. البته این روغن ها نباید تحت حرارت بیش از 130 </a:t>
            </a:r>
            <a:endParaRPr lang="en-US" dirty="0" smtClean="0"/>
          </a:p>
          <a:p>
            <a:pPr marL="274320" indent="-274320" algn="r" rtl="1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dirty="0" smtClean="0"/>
              <a:t>درجه قرار بگیرند.</a:t>
            </a:r>
            <a:endParaRPr lang="en-US" dirty="0" smtClean="0"/>
          </a:p>
          <a:p>
            <a:pPr marL="274320" indent="-274320" algn="r" rtl="1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dirty="0" smtClean="0"/>
              <a:t>- غذاهای دریایی را فراموش نكنید كه حاوی چربی های نوع امگا3 هستند و از بروز سرطان و بیماری های قلبی جلوگیری می كنند</a:t>
            </a:r>
            <a:endParaRPr lang="en-US" dirty="0" smtClean="0"/>
          </a:p>
          <a:p>
            <a:pPr marL="274320" indent="-274320" algn="r" rtl="1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dirty="0" smtClean="0"/>
              <a:t>روغن های مضر، چربی های اشباع هستند مثل  روغن نارگیل، روغن نباتی جامد، دنبه و چربی های متصل به گوشت.</a:t>
            </a:r>
            <a:endParaRPr lang="en-US" dirty="0" smtClean="0"/>
          </a:p>
          <a:p>
            <a:pPr marL="274320" indent="-274320" algn="r" rtl="1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a-IR" dirty="0"/>
          </a:p>
        </p:txBody>
      </p:sp>
      <p:pic>
        <p:nvPicPr>
          <p:cNvPr id="78851" name="Picture 4" descr="http://www.tebyan.net/image/big/1382/05/291189462224512014624014973213715961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214313"/>
            <a:ext cx="25003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108720"/>
            <a:ext cx="8858280" cy="6606428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" y="64196"/>
            <a:ext cx="8961119" cy="6497317"/>
          </a:xfrm>
        </p:spPr>
      </p:pic>
      <p:sp>
        <p:nvSpPr>
          <p:cNvPr id="5" name="TextBox 4"/>
          <p:cNvSpPr txBox="1"/>
          <p:nvPr/>
        </p:nvSpPr>
        <p:spPr>
          <a:xfrm>
            <a:off x="1571604" y="1214422"/>
            <a:ext cx="5786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8000" dirty="0" smtClean="0">
                <a:cs typeface="B Titr" pitchFamily="2" charset="-78"/>
              </a:rPr>
              <a:t>تقدیم به شما</a:t>
            </a:r>
            <a:endParaRPr lang="en-US" sz="80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8010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بروز سرطان پستان در مناطق گوناگون ایران</a:t>
            </a:r>
            <a:endParaRPr lang="en-US" dirty="0"/>
          </a:p>
        </p:txBody>
      </p:sp>
      <p:pic>
        <p:nvPicPr>
          <p:cNvPr id="5" name="Content Placeholder 4" descr="F_Breast.jpg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t="14007"/>
          <a:stretch/>
        </p:blipFill>
        <p:spPr>
          <a:xfrm>
            <a:off x="301752" y="1447800"/>
            <a:ext cx="8534399" cy="4952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228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dirty="0" smtClean="0">
                <a:solidFill>
                  <a:srgbClr val="8C438F"/>
                </a:solidFill>
                <a:cs typeface="B Nazanin" panose="00000400000000000000" pitchFamily="2" charset="-78"/>
              </a:rPr>
              <a:t>سطوح گوناگون پیشگیری</a:t>
            </a:r>
            <a:endParaRPr lang="en-US" dirty="0" smtClean="0">
              <a:solidFill>
                <a:srgbClr val="8C438F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09097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a-IR" sz="2000" dirty="0" smtClean="0">
                <a:cs typeface="B Nazanin" pitchFamily="2" charset="-78"/>
              </a:rPr>
              <a:t>راه های تشخیص زودهنگام سرطان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fa-IR" sz="2000" dirty="0" smtClean="0">
                <a:cs typeface="B Nazanin" pitchFamily="2" charset="-78"/>
              </a:rPr>
              <a:t>راه های پیشگیری از سرطان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400" dirty="0">
                <a:latin typeface="Calibri"/>
                <a:ea typeface="Calibri"/>
                <a:cs typeface="B Titr" pitchFamily="2" charset="-78"/>
              </a:rPr>
              <a:t>با </a:t>
            </a:r>
            <a:r>
              <a:rPr lang="ar-SA" sz="2400" dirty="0">
                <a:solidFill>
                  <a:srgbClr val="C00000"/>
                </a:solidFill>
                <a:latin typeface="Calibri"/>
                <a:ea typeface="Calibri"/>
                <a:cs typeface="B Titr" pitchFamily="2" charset="-78"/>
              </a:rPr>
              <a:t>شناخت علایم هشداردهنده سرطان </a:t>
            </a:r>
            <a:r>
              <a:rPr lang="fa-IR" sz="2400" dirty="0" smtClean="0">
                <a:solidFill>
                  <a:srgbClr val="C00000"/>
                </a:solidFill>
                <a:latin typeface="Calibri"/>
                <a:ea typeface="Calibri"/>
                <a:cs typeface="B Titr" pitchFamily="2" charset="-78"/>
              </a:rPr>
              <a:t>پستان</a:t>
            </a:r>
            <a:r>
              <a:rPr lang="ar-SA" sz="2400" dirty="0" smtClean="0">
                <a:solidFill>
                  <a:srgbClr val="C00000"/>
                </a:solidFill>
                <a:latin typeface="Calibri"/>
                <a:ea typeface="Calibri"/>
                <a:cs typeface="B Titr" pitchFamily="2" charset="-78"/>
              </a:rPr>
              <a:t> </a:t>
            </a:r>
            <a:r>
              <a:rPr lang="ar-SA" sz="2400" dirty="0">
                <a:latin typeface="Calibri"/>
                <a:ea typeface="Calibri"/>
                <a:cs typeface="B Titr" pitchFamily="2" charset="-78"/>
              </a:rPr>
              <a:t>و مراجعه به موقع به خانه ها و پایگاه های بهداشتی می توان ضایعات پیش سرطانی را پیش از تبدیل شدن به سرطان، زودتر تشخیص داد.</a:t>
            </a:r>
            <a:endParaRPr lang="fa-IR" sz="2400" dirty="0">
              <a:latin typeface="Calibri"/>
              <a:ea typeface="Calibri"/>
              <a:cs typeface="B Titr" pitchFamily="2" charset="-78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endParaRPr lang="en-US" sz="2400" dirty="0">
              <a:latin typeface="Calibri"/>
              <a:ea typeface="Calibri"/>
              <a:cs typeface="B Titr" pitchFamily="2" charset="-78"/>
            </a:endParaRPr>
          </a:p>
          <a:p>
            <a:endParaRPr lang="en-US" sz="2400" dirty="0">
              <a:cs typeface="B Titr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ar-SA" sz="2000" dirty="0" smtClean="0">
                <a:latin typeface="Calibri"/>
                <a:ea typeface="Calibri"/>
                <a:cs typeface="B Titr" pitchFamily="2" charset="-78"/>
              </a:rPr>
              <a:t>سرطان </a:t>
            </a:r>
            <a:r>
              <a:rPr lang="ar-SA" sz="2000" dirty="0">
                <a:latin typeface="Calibri"/>
                <a:ea typeface="Calibri"/>
                <a:cs typeface="B Titr" pitchFamily="2" charset="-78"/>
              </a:rPr>
              <a:t>بر خلاف تصور عام، یک بیماری قابل پیشگیری است به طوری که </a:t>
            </a:r>
            <a:r>
              <a:rPr lang="ar-SA" sz="2000" dirty="0">
                <a:solidFill>
                  <a:srgbClr val="C00000"/>
                </a:solidFill>
                <a:latin typeface="Calibri"/>
                <a:ea typeface="Calibri"/>
                <a:cs typeface="B Titr" pitchFamily="2" charset="-78"/>
              </a:rPr>
              <a:t>بیش از 40 درصد سرطان ها قابل پیشگیری اند.</a:t>
            </a:r>
            <a:endParaRPr lang="en-US" sz="2000" dirty="0">
              <a:solidFill>
                <a:srgbClr val="C00000"/>
              </a:solidFill>
              <a:latin typeface="Calibri"/>
              <a:ea typeface="Calibri"/>
              <a:cs typeface="B Titr" pitchFamily="2" charset="-78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r>
              <a:rPr lang="ar-SA" sz="2000" dirty="0">
                <a:latin typeface="Calibri"/>
                <a:ea typeface="Calibri"/>
                <a:cs typeface="B Titr" pitchFamily="2" charset="-78"/>
              </a:rPr>
              <a:t>برای پیشگیری از سرطان </a:t>
            </a:r>
            <a:r>
              <a:rPr lang="fa-IR" sz="2000" dirty="0" smtClean="0">
                <a:latin typeface="Calibri"/>
                <a:ea typeface="Calibri"/>
                <a:cs typeface="B Titr" pitchFamily="2" charset="-78"/>
              </a:rPr>
              <a:t>پستان </a:t>
            </a:r>
            <a:r>
              <a:rPr lang="ar-SA" sz="2000" dirty="0" smtClean="0">
                <a:latin typeface="Calibri"/>
                <a:ea typeface="Calibri"/>
                <a:cs typeface="B Titr" pitchFamily="2" charset="-78"/>
              </a:rPr>
              <a:t>باید </a:t>
            </a:r>
            <a:r>
              <a:rPr lang="ar-SA" sz="2000" dirty="0">
                <a:latin typeface="Calibri"/>
                <a:ea typeface="Calibri"/>
                <a:cs typeface="B Titr" pitchFamily="2" charset="-78"/>
              </a:rPr>
              <a:t>بدانیم که </a:t>
            </a:r>
            <a:r>
              <a:rPr lang="ar-SA" sz="2000" dirty="0">
                <a:solidFill>
                  <a:srgbClr val="C00000"/>
                </a:solidFill>
                <a:latin typeface="Calibri"/>
                <a:ea typeface="Calibri"/>
                <a:cs typeface="B Titr" pitchFamily="2" charset="-78"/>
              </a:rPr>
              <a:t>علل ایجاد کننده سرطان و راه های دوری کردن از آن کدامند </a:t>
            </a:r>
            <a:r>
              <a:rPr lang="ar-SA" sz="2000" dirty="0">
                <a:latin typeface="Calibri"/>
                <a:ea typeface="Calibri"/>
                <a:cs typeface="B Titr" pitchFamily="2" charset="-78"/>
              </a:rPr>
              <a:t>همچنین چه عواملی اثر محافظتی در برابر این سرطان دارند.</a:t>
            </a:r>
            <a:endParaRPr lang="en-US" sz="2000" dirty="0">
              <a:latin typeface="Calibri"/>
              <a:ea typeface="Calibri"/>
              <a:cs typeface="B Titr" pitchFamily="2" charset="-78"/>
            </a:endParaRPr>
          </a:p>
          <a:p>
            <a:pPr marL="0" indent="0">
              <a:buNone/>
            </a:pPr>
            <a:endParaRPr lang="en-US" sz="2000" dirty="0">
              <a:cs typeface="B Titr" pitchFamily="2" charset="-78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000" b="1" dirty="0">
                <a:solidFill>
                  <a:srgbClr val="424456"/>
                </a:solidFill>
                <a:cs typeface="B Mitra" pitchFamily="2" charset="-78"/>
              </a:rPr>
              <a:t>تشخیص زودهنگام سرطان </a:t>
            </a:r>
            <a:r>
              <a:rPr lang="fa-IR" sz="2000" b="1" dirty="0" smtClean="0">
                <a:solidFill>
                  <a:srgbClr val="424456"/>
                </a:solidFill>
                <a:cs typeface="B Mitra" pitchFamily="2" charset="-78"/>
              </a:rPr>
              <a:t>پستان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 smtClean="0">
                <a:solidFill>
                  <a:srgbClr val="424456"/>
                </a:solidFill>
                <a:cs typeface="B Mitra" pitchFamily="2" charset="-78"/>
              </a:rPr>
              <a:t>(آموزش اصول خود مراقبتی)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1216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>
              <a:buClr>
                <a:srgbClr val="53548A"/>
              </a:buClr>
            </a:pPr>
            <a:r>
              <a:rPr lang="fa-IR" sz="2000" dirty="0">
                <a:solidFill>
                  <a:prstClr val="white"/>
                </a:solidFill>
                <a:cs typeface="B Nazanin" pitchFamily="2" charset="-78"/>
              </a:rPr>
              <a:t>علل </a:t>
            </a:r>
            <a:r>
              <a:rPr lang="fa-IR" sz="2000" dirty="0" smtClean="0">
                <a:solidFill>
                  <a:prstClr val="white"/>
                </a:solidFill>
                <a:cs typeface="B Nazanin" pitchFamily="2" charset="-78"/>
              </a:rPr>
              <a:t>قابل </a:t>
            </a:r>
            <a:r>
              <a:rPr lang="fa-IR" sz="2000" dirty="0">
                <a:solidFill>
                  <a:prstClr val="white"/>
                </a:solidFill>
                <a:cs typeface="B Nazanin" pitchFamily="2" charset="-78"/>
              </a:rPr>
              <a:t>اصلاح سرطان</a:t>
            </a:r>
            <a:endParaRPr lang="en-US" sz="2000" dirty="0">
              <a:solidFill>
                <a:prstClr val="white"/>
              </a:solidFill>
              <a:cs typeface="B Nazanin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fa-IR" sz="2000" dirty="0" smtClean="0">
                <a:cs typeface="B Nazanin" pitchFamily="2" charset="-78"/>
              </a:rPr>
              <a:t>علل غیر قابل اصلاح سرطان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Titr" pitchFamily="2" charset="-78"/>
              </a:rPr>
              <a:t>نمایه توده بدنی (</a:t>
            </a:r>
            <a:r>
              <a:rPr lang="en-US" sz="2000" dirty="0">
                <a:latin typeface="Arial"/>
                <a:ea typeface="Times New Roman"/>
                <a:cs typeface="B Titr" pitchFamily="2" charset="-78"/>
              </a:rPr>
              <a:t>BMI</a:t>
            </a:r>
            <a:r>
              <a:rPr lang="fa-IR" sz="2000" dirty="0">
                <a:latin typeface="Arial"/>
                <a:ea typeface="Times New Roman"/>
                <a:cs typeface="B Titr" pitchFamily="2" charset="-78"/>
              </a:rPr>
              <a:t>) بالای 30</a:t>
            </a:r>
            <a:endParaRPr lang="en-US" sz="2000" dirty="0">
              <a:cs typeface="B Titr" pitchFamily="2" charset="-78"/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Titr" pitchFamily="2" charset="-78"/>
              </a:rPr>
              <a:t>الكل</a:t>
            </a:r>
            <a:endParaRPr lang="en-US" sz="2000" dirty="0">
              <a:cs typeface="B Titr" pitchFamily="2" charset="-78"/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Titr" pitchFamily="2" charset="-78"/>
              </a:rPr>
              <a:t>سن بالای مادر در زمان اولین تولد </a:t>
            </a:r>
            <a:endParaRPr lang="en-US" sz="2000" dirty="0">
              <a:cs typeface="B Titr" pitchFamily="2" charset="-78"/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Titr" pitchFamily="2" charset="-78"/>
              </a:rPr>
              <a:t>مواجهه با اشعه </a:t>
            </a:r>
            <a:endParaRPr lang="en-US" sz="2000" dirty="0">
              <a:cs typeface="B Titr" pitchFamily="2" charset="-78"/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Titr" pitchFamily="2" charset="-78"/>
              </a:rPr>
              <a:t>قرص­هاي ضدبارداري خوراکی</a:t>
            </a:r>
            <a:endParaRPr lang="en-US" sz="2000" dirty="0">
              <a:cs typeface="B Titr" pitchFamily="2" charset="-78"/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Titr" pitchFamily="2" charset="-78"/>
              </a:rPr>
              <a:t>هورمون درمانی جایگزین </a:t>
            </a:r>
            <a:r>
              <a:rPr lang="en-US" sz="2000" dirty="0">
                <a:latin typeface="Arial"/>
                <a:ea typeface="Times New Roman"/>
                <a:cs typeface="B Titr" pitchFamily="2" charset="-78"/>
              </a:rPr>
              <a:t>HRT</a:t>
            </a:r>
            <a:r>
              <a:rPr lang="fa-IR" sz="2000" dirty="0">
                <a:latin typeface="Arial"/>
                <a:ea typeface="Times New Roman"/>
                <a:cs typeface="B Titr" pitchFamily="2" charset="-78"/>
              </a:rPr>
              <a:t> پس از یائسگی</a:t>
            </a:r>
            <a:endParaRPr lang="en-US" sz="2000" dirty="0">
              <a:cs typeface="B Titr" pitchFamily="2" charset="-78"/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Titr" pitchFamily="2" charset="-78"/>
              </a:rPr>
              <a:t>مصرف بالای چربی‌های اشباع </a:t>
            </a:r>
            <a:r>
              <a:rPr lang="fa-IR" sz="2000" dirty="0" smtClean="0">
                <a:latin typeface="Arial"/>
                <a:ea typeface="Times New Roman"/>
                <a:cs typeface="B Titr" pitchFamily="2" charset="-78"/>
              </a:rPr>
              <a:t>شده</a:t>
            </a:r>
            <a:endParaRPr lang="en-US" sz="2000" dirty="0" smtClean="0">
              <a:latin typeface="Arial"/>
              <a:ea typeface="Times New Roman"/>
              <a:cs typeface="B Titr" pitchFamily="2" charset="-78"/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 smtClean="0">
                <a:latin typeface="Arial"/>
                <a:cs typeface="B Titr" pitchFamily="2" charset="-78"/>
              </a:rPr>
              <a:t>عوامل تغذیه ای و نحوه زندگی</a:t>
            </a:r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 smtClean="0">
                <a:latin typeface="Arial"/>
                <a:cs typeface="B Titr" pitchFamily="2" charset="-78"/>
              </a:rPr>
              <a:t>عدم شیردهی</a:t>
            </a:r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 smtClean="0">
                <a:latin typeface="Arial"/>
                <a:cs typeface="B Titr" pitchFamily="2" charset="-78"/>
              </a:rPr>
              <a:t>چاقی</a:t>
            </a:r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 smtClean="0">
                <a:latin typeface="Arial"/>
                <a:cs typeface="B Titr" pitchFamily="2" charset="-78"/>
              </a:rPr>
              <a:t>مصرف سیگار / دخانیات</a:t>
            </a:r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 smtClean="0">
                <a:latin typeface="Arial"/>
                <a:cs typeface="B Titr" pitchFamily="2" charset="-78"/>
              </a:rPr>
              <a:t>نازایی</a:t>
            </a:r>
            <a:endParaRPr lang="en-US" sz="2000" dirty="0">
              <a:cs typeface="B Titr" pitchFamily="2" charset="-78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endParaRPr lang="en-US" sz="2000" dirty="0">
              <a:cs typeface="B Titr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Titr" pitchFamily="2" charset="-78"/>
              </a:rPr>
              <a:t>سن بالا</a:t>
            </a:r>
            <a:endParaRPr lang="en-US" sz="2000" dirty="0">
              <a:cs typeface="B Titr" pitchFamily="2" charset="-78"/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Titr" pitchFamily="2" charset="-78"/>
              </a:rPr>
              <a:t>سابقه خانوادگي </a:t>
            </a:r>
            <a:endParaRPr lang="en-US" sz="2000" dirty="0">
              <a:cs typeface="B Titr" pitchFamily="2" charset="-78"/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Titr" pitchFamily="2" charset="-78"/>
              </a:rPr>
              <a:t>سن قاعدگي کمتر از 11 سال</a:t>
            </a:r>
            <a:endParaRPr lang="en-US" sz="2000" dirty="0">
              <a:cs typeface="B Titr" pitchFamily="2" charset="-78"/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Titr" pitchFamily="2" charset="-78"/>
              </a:rPr>
              <a:t>سن يائسگي بالای 54 سال </a:t>
            </a:r>
            <a:endParaRPr lang="en-US" sz="2000" dirty="0">
              <a:cs typeface="B Titr" pitchFamily="2" charset="-78"/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Titr" pitchFamily="2" charset="-78"/>
              </a:rPr>
              <a:t>زمينه­ی نژادي و قومي</a:t>
            </a:r>
            <a:endParaRPr lang="en-US" sz="2000" dirty="0">
              <a:cs typeface="B Titr" pitchFamily="2" charset="-78"/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Titr" pitchFamily="2" charset="-78"/>
              </a:rPr>
              <a:t>وضعيت اقتصادي و اجتماعی بهتر</a:t>
            </a:r>
            <a:endParaRPr lang="en-US" sz="2000" dirty="0">
              <a:cs typeface="B Titr" pitchFamily="2" charset="-78"/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None/>
            </a:pPr>
            <a:endParaRPr lang="en-US" sz="2000" dirty="0">
              <a:effectLst/>
              <a:cs typeface="B Titr" pitchFamily="2" charset="-78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000" b="1" dirty="0" smtClean="0">
                <a:solidFill>
                  <a:srgbClr val="424456"/>
                </a:solidFill>
                <a:cs typeface="B Mitra" pitchFamily="2" charset="-78"/>
              </a:rPr>
              <a:t>اصول خودمراقبتی سرطان پستان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 smtClean="0">
                <a:solidFill>
                  <a:srgbClr val="424456"/>
                </a:solidFill>
                <a:cs typeface="B Mitra" pitchFamily="2" charset="-78"/>
              </a:rPr>
              <a:t>(علل سرطان پستان و راه های پیشگیری)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5341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>
              <a:buClr>
                <a:srgbClr val="53548A"/>
              </a:buClr>
            </a:pPr>
            <a:r>
              <a:rPr lang="fa-IR" sz="2000" dirty="0" smtClean="0">
                <a:solidFill>
                  <a:prstClr val="white"/>
                </a:solidFill>
                <a:cs typeface="B Nazanin" pitchFamily="2" charset="-78"/>
              </a:rPr>
              <a:t>علایم</a:t>
            </a:r>
            <a:endParaRPr lang="en-US" sz="2000" dirty="0">
              <a:solidFill>
                <a:prstClr val="white"/>
              </a:solidFill>
              <a:cs typeface="B Nazanin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fa-IR" sz="2000" dirty="0" smtClean="0">
                <a:cs typeface="B Nazanin" pitchFamily="2" charset="-78"/>
              </a:rPr>
              <a:t>علایم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Titr" pitchFamily="2" charset="-78"/>
              </a:rPr>
              <a:t>ترشح نوک پستان که دارای هر یک از خصوصیات زیر باشد:</a:t>
            </a:r>
            <a:endParaRPr lang="en-US" sz="2000" dirty="0">
              <a:cs typeface="B Titr" pitchFamily="2" charset="-78"/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"/>
              <a:tabLst>
                <a:tab pos="588645" algn="l"/>
              </a:tabLst>
            </a:pPr>
            <a:r>
              <a:rPr lang="fa-IR" sz="2000" dirty="0">
                <a:latin typeface="Arial"/>
                <a:ea typeface="Times New Roman"/>
                <a:cs typeface="B Titr" pitchFamily="2" charset="-78"/>
              </a:rPr>
              <a:t>از یک پستان باشد (و نه هر دو پستان)</a:t>
            </a:r>
            <a:endParaRPr lang="en-US" sz="2000" dirty="0">
              <a:cs typeface="B Titr" pitchFamily="2" charset="-78"/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"/>
              <a:tabLst>
                <a:tab pos="588645" algn="l"/>
              </a:tabLst>
            </a:pPr>
            <a:r>
              <a:rPr lang="fa-IR" sz="2000" dirty="0">
                <a:latin typeface="Arial"/>
                <a:ea typeface="Times New Roman"/>
                <a:cs typeface="B Titr" pitchFamily="2" charset="-78"/>
              </a:rPr>
              <a:t>از یک مجرا باشد (و نه از چند مجرا)</a:t>
            </a:r>
            <a:endParaRPr lang="en-US" sz="2000" dirty="0">
              <a:cs typeface="B Titr" pitchFamily="2" charset="-78"/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"/>
              <a:tabLst>
                <a:tab pos="588645" algn="l"/>
              </a:tabLst>
            </a:pPr>
            <a:r>
              <a:rPr lang="fa-IR" sz="2000" dirty="0">
                <a:latin typeface="Arial"/>
                <a:ea typeface="Times New Roman"/>
                <a:cs typeface="B Titr" pitchFamily="2" charset="-78"/>
              </a:rPr>
              <a:t>ترشح خود به خودی و ادامه دار باشد</a:t>
            </a:r>
            <a:endParaRPr lang="en-US" sz="2000" dirty="0">
              <a:cs typeface="B Titr" pitchFamily="2" charset="-78"/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"/>
              <a:tabLst>
                <a:tab pos="588645" algn="l"/>
              </a:tabLst>
            </a:pPr>
            <a:r>
              <a:rPr lang="fa-IR" sz="2000" dirty="0">
                <a:latin typeface="Arial"/>
                <a:ea typeface="Times New Roman"/>
                <a:cs typeface="B Titr" pitchFamily="2" charset="-78"/>
              </a:rPr>
              <a:t>در هنگام معاینه ترشح وجود داشته باشد </a:t>
            </a:r>
            <a:endParaRPr lang="en-US" sz="2000" dirty="0">
              <a:cs typeface="B Titr" pitchFamily="2" charset="-78"/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"/>
              <a:tabLst>
                <a:tab pos="588645" algn="l"/>
              </a:tabLst>
            </a:pPr>
            <a:r>
              <a:rPr lang="fa-IR" sz="2000" dirty="0">
                <a:latin typeface="Arial"/>
                <a:ea typeface="Times New Roman"/>
                <a:cs typeface="B Titr" pitchFamily="2" charset="-78"/>
              </a:rPr>
              <a:t>سروزی یا خونی باشد</a:t>
            </a:r>
            <a:endParaRPr lang="en-US" sz="2000" dirty="0">
              <a:cs typeface="B Titr" pitchFamily="2" charset="-78"/>
            </a:endParaRPr>
          </a:p>
          <a:p>
            <a:pPr marL="0" marR="0" lvl="0" indent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>
              <a:cs typeface="B Titr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Titr" pitchFamily="2" charset="-78"/>
              </a:rPr>
              <a:t>توده پستان یا زیر بغل</a:t>
            </a:r>
            <a:endParaRPr lang="en-US" sz="2000" dirty="0">
              <a:cs typeface="B Titr" pitchFamily="2" charset="-78"/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Titr" pitchFamily="2" charset="-78"/>
              </a:rPr>
              <a:t>تغییر در شکل (عدم قرینگی) یا قوام (سفتی) پستان</a:t>
            </a:r>
            <a:endParaRPr lang="en-US" sz="2000" dirty="0">
              <a:cs typeface="B Titr" pitchFamily="2" charset="-78"/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Titr" pitchFamily="2" charset="-78"/>
              </a:rPr>
              <a:t>تغییرات پوستی پستان شامل هر یک از موارد زیر:</a:t>
            </a:r>
            <a:endParaRPr lang="en-US" sz="2000" dirty="0">
              <a:cs typeface="B Titr" pitchFamily="2" charset="-78"/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"/>
              <a:tabLst>
                <a:tab pos="588645" algn="l"/>
              </a:tabLst>
            </a:pPr>
            <a:r>
              <a:rPr lang="fa-IR" sz="2000" dirty="0">
                <a:latin typeface="Arial"/>
                <a:ea typeface="Times New Roman"/>
                <a:cs typeface="B Titr" pitchFamily="2" charset="-78"/>
              </a:rPr>
              <a:t>پوست پرتغالی</a:t>
            </a:r>
            <a:endParaRPr lang="en-US" sz="2000" dirty="0">
              <a:cs typeface="B Titr" pitchFamily="2" charset="-78"/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"/>
              <a:tabLst>
                <a:tab pos="588645" algn="l"/>
              </a:tabLst>
            </a:pPr>
            <a:r>
              <a:rPr lang="fa-IR" sz="2000" dirty="0">
                <a:latin typeface="Arial"/>
                <a:ea typeface="Times New Roman"/>
                <a:cs typeface="B Titr" pitchFamily="2" charset="-78"/>
              </a:rPr>
              <a:t>اریتم یا قرمزی پوست</a:t>
            </a:r>
            <a:endParaRPr lang="en-US" sz="2000" dirty="0">
              <a:cs typeface="B Titr" pitchFamily="2" charset="-78"/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"/>
              <a:tabLst>
                <a:tab pos="588645" algn="l"/>
              </a:tabLst>
            </a:pPr>
            <a:r>
              <a:rPr lang="fa-IR" sz="2000" dirty="0">
                <a:latin typeface="Arial"/>
                <a:ea typeface="Times New Roman"/>
                <a:cs typeface="B Titr" pitchFamily="2" charset="-78"/>
              </a:rPr>
              <a:t>زخم پوست</a:t>
            </a:r>
            <a:endParaRPr lang="en-US" sz="2000" dirty="0">
              <a:cs typeface="B Titr" pitchFamily="2" charset="-78"/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"/>
              <a:tabLst>
                <a:tab pos="588645" algn="l"/>
              </a:tabLst>
            </a:pPr>
            <a:r>
              <a:rPr lang="fa-IR" sz="2000" dirty="0">
                <a:latin typeface="Arial"/>
                <a:ea typeface="Times New Roman"/>
                <a:cs typeface="B Titr" pitchFamily="2" charset="-78"/>
              </a:rPr>
              <a:t>پوسته پوسته شدن </a:t>
            </a:r>
            <a:endParaRPr lang="en-US" sz="2000" dirty="0">
              <a:cs typeface="B Titr" pitchFamily="2" charset="-78"/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800"/>
              </a:spcAft>
              <a:buFont typeface="Wingdings"/>
              <a:buChar char=""/>
              <a:tabLst>
                <a:tab pos="588645" algn="l"/>
              </a:tabLst>
            </a:pPr>
            <a:r>
              <a:rPr lang="fa-IR" sz="2000" dirty="0">
                <a:latin typeface="Arial"/>
                <a:ea typeface="Times New Roman"/>
                <a:cs typeface="B Titr" pitchFamily="2" charset="-78"/>
              </a:rPr>
              <a:t>تغییرات نوک پستان (فرورفتگی یا خراشیدگی)</a:t>
            </a:r>
            <a:endParaRPr lang="en-US" sz="2000" dirty="0">
              <a:cs typeface="B Titr" pitchFamily="2" charset="-78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endParaRPr lang="en-US" sz="1800" dirty="0">
              <a:effectLst/>
              <a:latin typeface="Calibri"/>
              <a:ea typeface="Calibri"/>
              <a:cs typeface="B Titr" pitchFamily="2" charset="-78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000" b="1" dirty="0" smtClean="0">
                <a:solidFill>
                  <a:srgbClr val="424456"/>
                </a:solidFill>
                <a:cs typeface="B Mitra" pitchFamily="2" charset="-78"/>
              </a:rPr>
              <a:t>اصول خودمراقبتی سرطان پستان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 smtClean="0">
                <a:solidFill>
                  <a:srgbClr val="424456"/>
                </a:solidFill>
                <a:cs typeface="B Mitra" pitchFamily="2" charset="-78"/>
              </a:rPr>
              <a:t>(علایم سرطان پستان و راه های تشخیص زودهنگام)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5350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>
              <a:buClr>
                <a:srgbClr val="53548A"/>
              </a:buClr>
            </a:pPr>
            <a:r>
              <a:rPr lang="fa-IR" sz="2000" dirty="0" smtClean="0">
                <a:solidFill>
                  <a:prstClr val="white"/>
                </a:solidFill>
                <a:cs typeface="B Nazanin" pitchFamily="2" charset="-78"/>
              </a:rPr>
              <a:t>اصول تشخیص زودهنگام سرطان</a:t>
            </a:r>
            <a:endParaRPr lang="en-US" sz="2000" dirty="0">
              <a:solidFill>
                <a:prstClr val="white"/>
              </a:solidFill>
              <a:cs typeface="B Nazanin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lvl="0" algn="ctr">
              <a:buClr>
                <a:srgbClr val="53548A"/>
              </a:buClr>
            </a:pPr>
            <a:r>
              <a:rPr lang="fa-IR" sz="2000" dirty="0">
                <a:solidFill>
                  <a:prstClr val="white"/>
                </a:solidFill>
                <a:cs typeface="B Nazanin" pitchFamily="2" charset="-78"/>
              </a:rPr>
              <a:t>اصول تشخیص زودهنگام سرطان</a:t>
            </a:r>
            <a:endParaRPr lang="en-US" sz="2000" dirty="0">
              <a:solidFill>
                <a:prstClr val="white"/>
              </a:solidFill>
              <a:cs typeface="B Nazanin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342900" marR="0" lvl="0" indent="-342900" algn="just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latin typeface="Arial"/>
                <a:ea typeface="Times New Roman"/>
                <a:cs typeface="B Titr" pitchFamily="2" charset="-78"/>
              </a:rPr>
              <a:t>اگر </a:t>
            </a:r>
            <a:r>
              <a:rPr lang="fa-IR" sz="2000" dirty="0">
                <a:solidFill>
                  <a:srgbClr val="C00000"/>
                </a:solidFill>
                <a:latin typeface="Arial"/>
                <a:ea typeface="Times New Roman"/>
                <a:cs typeface="B Titr" pitchFamily="2" charset="-78"/>
              </a:rPr>
              <a:t>سابقه­ی خانوادگی قوی از سرطان پستان یا تخمدان دارید</a:t>
            </a:r>
            <a:r>
              <a:rPr lang="fa-IR" sz="2000" dirty="0">
                <a:latin typeface="Arial"/>
                <a:ea typeface="Times New Roman"/>
                <a:cs typeface="B Titr" pitchFamily="2" charset="-78"/>
              </a:rPr>
              <a:t>، با خانه یا مرکز بهداشتی درباره­ی گزینه­های غربالگری خاص، انجام تست‌های ژنتیک یا درمان پیشگیرانه صحبت کنید. </a:t>
            </a:r>
            <a:endParaRPr lang="en-US" sz="2000" dirty="0">
              <a:cs typeface="B Titr" pitchFamily="2" charset="-78"/>
            </a:endParaRPr>
          </a:p>
          <a:p>
            <a:pPr marL="342900" marR="0" lvl="0" indent="-342900" algn="just" rtl="1">
              <a:spcBef>
                <a:spcPts val="0"/>
              </a:spcBef>
              <a:spcAft>
                <a:spcPts val="800"/>
              </a:spcAft>
              <a:buFont typeface="Wingdings"/>
              <a:buChar char=""/>
            </a:pPr>
            <a:r>
              <a:rPr lang="fa-IR" sz="2000" dirty="0">
                <a:solidFill>
                  <a:srgbClr val="C00000"/>
                </a:solidFill>
                <a:latin typeface="Arial"/>
                <a:ea typeface="Times New Roman"/>
                <a:cs typeface="B Titr" pitchFamily="2" charset="-78"/>
              </a:rPr>
              <a:t>ماهانه بلافاصله بعد از اتمام قاعدگی، خودآزمایی پستان را انجام دهید.</a:t>
            </a:r>
            <a:endParaRPr lang="en-US" sz="2000" dirty="0">
              <a:solidFill>
                <a:srgbClr val="C00000"/>
              </a:solidFill>
              <a:cs typeface="B Titr" pitchFamily="2" charset="-78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endParaRPr lang="en-US" sz="2000" dirty="0">
              <a:cs typeface="B Titr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34290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53548A"/>
              </a:buClr>
              <a:buFont typeface="Wingdings"/>
              <a:buChar char=""/>
            </a:pPr>
            <a:r>
              <a:rPr lang="ar-SA" sz="2100" dirty="0">
                <a:solidFill>
                  <a:prstClr val="black"/>
                </a:solidFill>
                <a:latin typeface="Calibri"/>
                <a:ea typeface="Calibri"/>
                <a:cs typeface="B Titr" pitchFamily="2" charset="-78"/>
              </a:rPr>
              <a:t>باید افراد </a:t>
            </a:r>
            <a:r>
              <a:rPr lang="fa-IR" sz="2100" dirty="0">
                <a:solidFill>
                  <a:prstClr val="black"/>
                </a:solidFill>
                <a:latin typeface="Calibri"/>
                <a:ea typeface="Calibri"/>
                <a:cs typeface="B Titr" pitchFamily="2" charset="-78"/>
              </a:rPr>
              <a:t>تشویق شوند</a:t>
            </a:r>
            <a:r>
              <a:rPr lang="ar-SA" sz="2100" dirty="0">
                <a:solidFill>
                  <a:prstClr val="black"/>
                </a:solidFill>
                <a:latin typeface="Calibri"/>
                <a:ea typeface="Calibri"/>
                <a:cs typeface="B Titr" pitchFamily="2" charset="-78"/>
              </a:rPr>
              <a:t> </a:t>
            </a:r>
            <a:r>
              <a:rPr lang="fa-IR" sz="2100" dirty="0">
                <a:solidFill>
                  <a:srgbClr val="C00000"/>
                </a:solidFill>
                <a:latin typeface="Calibri"/>
                <a:ea typeface="Calibri"/>
                <a:cs typeface="B Titr" pitchFamily="2" charset="-78"/>
              </a:rPr>
              <a:t>دست کم هر </a:t>
            </a:r>
            <a:r>
              <a:rPr lang="fa-IR" sz="2100" dirty="0" smtClean="0">
                <a:solidFill>
                  <a:srgbClr val="C00000"/>
                </a:solidFill>
                <a:latin typeface="Calibri"/>
                <a:ea typeface="Calibri"/>
                <a:cs typeface="B Titr" pitchFamily="2" charset="-78"/>
              </a:rPr>
              <a:t>یک تا دو </a:t>
            </a:r>
            <a:r>
              <a:rPr lang="fa-IR" sz="2100" dirty="0">
                <a:solidFill>
                  <a:srgbClr val="C00000"/>
                </a:solidFill>
                <a:latin typeface="Calibri"/>
                <a:ea typeface="Calibri"/>
                <a:cs typeface="B Titr" pitchFamily="2" charset="-78"/>
              </a:rPr>
              <a:t>سال </a:t>
            </a:r>
            <a:r>
              <a:rPr lang="ar-SA" sz="2100" dirty="0">
                <a:solidFill>
                  <a:prstClr val="black"/>
                </a:solidFill>
                <a:latin typeface="Calibri"/>
                <a:ea typeface="Calibri"/>
                <a:cs typeface="B Titr" pitchFamily="2" charset="-78"/>
              </a:rPr>
              <a:t>در برنامه تشخیص زودهنگام و غربالگری شرکت می کنند</a:t>
            </a:r>
            <a:endParaRPr lang="fa-IR" sz="2100" dirty="0">
              <a:solidFill>
                <a:prstClr val="black"/>
              </a:solidFill>
              <a:latin typeface="Calibri"/>
              <a:ea typeface="Calibri"/>
              <a:cs typeface="B Titr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53548A"/>
              </a:buClr>
              <a:buFont typeface="Wingdings"/>
              <a:buChar char=""/>
            </a:pPr>
            <a:r>
              <a:rPr lang="ar-SA" sz="2100" dirty="0">
                <a:solidFill>
                  <a:prstClr val="black"/>
                </a:solidFill>
                <a:latin typeface="Calibri"/>
                <a:ea typeface="Calibri"/>
                <a:cs typeface="B Titr" pitchFamily="2" charset="-78"/>
              </a:rPr>
              <a:t> </a:t>
            </a:r>
            <a:r>
              <a:rPr lang="fa-IR" sz="2100" dirty="0">
                <a:solidFill>
                  <a:prstClr val="black"/>
                </a:solidFill>
                <a:latin typeface="Calibri"/>
                <a:ea typeface="Calibri"/>
                <a:cs typeface="B Titr" pitchFamily="2" charset="-78"/>
              </a:rPr>
              <a:t>باید به افراد </a:t>
            </a:r>
            <a:r>
              <a:rPr lang="ar-SA" sz="2100" dirty="0">
                <a:solidFill>
                  <a:prstClr val="black"/>
                </a:solidFill>
                <a:latin typeface="Calibri"/>
                <a:ea typeface="Calibri"/>
                <a:cs typeface="B Titr" pitchFamily="2" charset="-78"/>
              </a:rPr>
              <a:t>آموزش داد </a:t>
            </a:r>
            <a:r>
              <a:rPr lang="fa-IR" sz="2100" dirty="0">
                <a:solidFill>
                  <a:srgbClr val="C00000"/>
                </a:solidFill>
                <a:latin typeface="Calibri"/>
                <a:ea typeface="Calibri"/>
                <a:cs typeface="B Titr" pitchFamily="2" charset="-78"/>
              </a:rPr>
              <a:t>علایم هشداردهنده </a:t>
            </a:r>
            <a:r>
              <a:rPr lang="fa-IR" sz="2100" dirty="0">
                <a:solidFill>
                  <a:prstClr val="black"/>
                </a:solidFill>
                <a:latin typeface="Calibri"/>
                <a:ea typeface="Calibri"/>
                <a:cs typeface="B Titr" pitchFamily="2" charset="-78"/>
              </a:rPr>
              <a:t>سرطان </a:t>
            </a:r>
            <a:r>
              <a:rPr lang="fa-IR" sz="2100" dirty="0" smtClean="0">
                <a:solidFill>
                  <a:prstClr val="black"/>
                </a:solidFill>
                <a:latin typeface="Calibri"/>
                <a:ea typeface="Calibri"/>
                <a:cs typeface="B Titr" pitchFamily="2" charset="-78"/>
              </a:rPr>
              <a:t>پستان را </a:t>
            </a:r>
            <a:r>
              <a:rPr lang="fa-IR" sz="2100" dirty="0">
                <a:solidFill>
                  <a:prstClr val="black"/>
                </a:solidFill>
                <a:latin typeface="Calibri"/>
                <a:ea typeface="Calibri"/>
                <a:cs typeface="B Titr" pitchFamily="2" charset="-78"/>
              </a:rPr>
              <a:t>بشناسند</a:t>
            </a:r>
          </a:p>
          <a:p>
            <a:pPr marL="34290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53548A"/>
              </a:buClr>
              <a:buFont typeface="Wingdings"/>
              <a:buChar char=""/>
            </a:pPr>
            <a:r>
              <a:rPr lang="fa-IR" sz="2100" dirty="0">
                <a:solidFill>
                  <a:prstClr val="black"/>
                </a:solidFill>
                <a:latin typeface="Calibri"/>
                <a:ea typeface="Calibri"/>
                <a:cs typeface="B Titr" pitchFamily="2" charset="-78"/>
              </a:rPr>
              <a:t>ب</a:t>
            </a:r>
            <a:r>
              <a:rPr lang="ar-SA" sz="2100" dirty="0">
                <a:solidFill>
                  <a:prstClr val="black"/>
                </a:solidFill>
                <a:latin typeface="Calibri"/>
                <a:ea typeface="Calibri"/>
                <a:cs typeface="B Titr" pitchFamily="2" charset="-78"/>
              </a:rPr>
              <a:t>اید به افراد</a:t>
            </a:r>
            <a:r>
              <a:rPr lang="fa-IR" sz="2100" dirty="0">
                <a:solidFill>
                  <a:prstClr val="black"/>
                </a:solidFill>
                <a:latin typeface="Calibri"/>
                <a:ea typeface="Calibri"/>
                <a:cs typeface="B Titr" pitchFamily="2" charset="-78"/>
              </a:rPr>
              <a:t> </a:t>
            </a:r>
            <a:r>
              <a:rPr lang="ar-SA" sz="2100" dirty="0">
                <a:solidFill>
                  <a:prstClr val="black"/>
                </a:solidFill>
                <a:latin typeface="Calibri"/>
                <a:ea typeface="Calibri"/>
                <a:cs typeface="B Titr" pitchFamily="2" charset="-78"/>
              </a:rPr>
              <a:t>آموزش داد که اگر </a:t>
            </a:r>
            <a:r>
              <a:rPr lang="ar-SA" sz="2100" dirty="0">
                <a:solidFill>
                  <a:srgbClr val="C00000"/>
                </a:solidFill>
                <a:latin typeface="Calibri"/>
                <a:ea typeface="Calibri"/>
                <a:cs typeface="B Titr" pitchFamily="2" charset="-78"/>
              </a:rPr>
              <a:t>در فواصل برنامه های تشخیص زودهنگام و غربالگری</a:t>
            </a:r>
            <a:r>
              <a:rPr lang="ar-SA" sz="2100" dirty="0">
                <a:solidFill>
                  <a:prstClr val="black"/>
                </a:solidFill>
                <a:latin typeface="Calibri"/>
                <a:ea typeface="Calibri"/>
                <a:cs typeface="B Titr" pitchFamily="2" charset="-78"/>
              </a:rPr>
              <a:t> نیز، این علایم را داشتند زودتر مراجعه کنند. </a:t>
            </a:r>
            <a:endParaRPr lang="fa-IR" sz="2100" dirty="0">
              <a:solidFill>
                <a:prstClr val="black"/>
              </a:solidFill>
              <a:latin typeface="Calibri"/>
              <a:ea typeface="Calibri"/>
              <a:cs typeface="B Titr" pitchFamily="2" charset="-78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endParaRPr lang="en-US" sz="1800" dirty="0">
              <a:effectLst/>
              <a:latin typeface="Calibri"/>
              <a:ea typeface="Calibri"/>
              <a:cs typeface="B Titr" pitchFamily="2" charset="-78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000" b="1" dirty="0" smtClean="0">
                <a:solidFill>
                  <a:srgbClr val="424456"/>
                </a:solidFill>
                <a:cs typeface="B Mitra" pitchFamily="2" charset="-78"/>
              </a:rPr>
              <a:t>اصول خودمراقبتی سرطان پستان</a:t>
            </a:r>
            <a:r>
              <a:rPr lang="fa-IR" sz="2000" dirty="0">
                <a:solidFill>
                  <a:srgbClr val="424456"/>
                </a:solidFill>
                <a:cs typeface="B Mitra" pitchFamily="2" charset="-78"/>
              </a:rPr>
              <a:t/>
            </a:r>
            <a:br>
              <a:rPr lang="fa-IR" sz="2000" dirty="0">
                <a:solidFill>
                  <a:srgbClr val="424456"/>
                </a:solidFill>
                <a:cs typeface="B Mitra" pitchFamily="2" charset="-78"/>
              </a:rPr>
            </a:br>
            <a:r>
              <a:rPr lang="fa-IR" sz="2000" dirty="0" smtClean="0">
                <a:solidFill>
                  <a:srgbClr val="424456"/>
                </a:solidFill>
                <a:cs typeface="B Mitra" pitchFamily="2" charset="-78"/>
              </a:rPr>
              <a:t>(علایم سرطان پستان و راه های تشخیص زودهنگام)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179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786</TotalTime>
  <Words>1376</Words>
  <Application>Microsoft Office PowerPoint</Application>
  <PresentationFormat>On-screen Show (4:3)</PresentationFormat>
  <Paragraphs>161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Civic</vt:lpstr>
      <vt:lpstr>Slide 1</vt:lpstr>
      <vt:lpstr>بسم الله الرحمن الرحیم </vt:lpstr>
      <vt:lpstr>سرطان پستان</vt:lpstr>
      <vt:lpstr>بروز سرطان پستان در مناطق گوناگون ایران</vt:lpstr>
      <vt:lpstr>سطوح گوناگون پیشگیری</vt:lpstr>
      <vt:lpstr>تشخیص زودهنگام سرطان پستان (آموزش اصول خود مراقبتی)</vt:lpstr>
      <vt:lpstr>اصول خودمراقبتی سرطان پستان (علل سرطان پستان و راه های پیشگیری)</vt:lpstr>
      <vt:lpstr>اصول خودمراقبتی سرطان پستان (علایم سرطان پستان و راه های تشخیص زودهنگام)</vt:lpstr>
      <vt:lpstr>اصول خودمراقبتی سرطان پستان (علایم سرطان پستان و راه های تشخیص زودهنگام)</vt:lpstr>
      <vt:lpstr>Slide 10</vt:lpstr>
      <vt:lpstr>Slide 11</vt:lpstr>
      <vt:lpstr>Slide 12</vt:lpstr>
      <vt:lpstr>Slide 13</vt:lpstr>
      <vt:lpstr>Slide 14</vt:lpstr>
      <vt:lpstr>Slide 15</vt:lpstr>
      <vt:lpstr>تشخیص</vt:lpstr>
      <vt:lpstr>ماموگرافی</vt:lpstr>
      <vt:lpstr>معاینه بالینی پستان</vt:lpstr>
      <vt:lpstr> </vt:lpstr>
      <vt:lpstr>مشاهده</vt:lpstr>
      <vt:lpstr>Slide 21</vt:lpstr>
      <vt:lpstr>الگوهای معاینه پستان</vt:lpstr>
      <vt:lpstr>Slide 23</vt:lpstr>
      <vt:lpstr>لمس پستان( ادامه)</vt:lpstr>
      <vt:lpstr>ج- لمس پستان( ادامه)</vt:lpstr>
      <vt:lpstr>الگوهای معاینه پستان</vt:lpstr>
      <vt:lpstr>تكنيك استفاده از انگشتان</vt:lpstr>
      <vt:lpstr>Slide 28</vt:lpstr>
      <vt:lpstr>Slide 29</vt:lpstr>
      <vt:lpstr>مشاهده</vt:lpstr>
      <vt:lpstr>Slide 31</vt:lpstr>
      <vt:lpstr>Slide 32</vt:lpstr>
      <vt:lpstr>لمس</vt:lpstr>
      <vt:lpstr>راههای پیشگیری  </vt:lpstr>
      <vt:lpstr>پیشگیری</vt:lpstr>
      <vt:lpstr>فواید مصرف میوه ها و سبزی ها </vt:lpstr>
      <vt:lpstr>Slide 37</vt:lpstr>
      <vt:lpstr>Slide 38</vt:lpstr>
      <vt:lpstr>Slide 39</vt:lpstr>
    </vt:vector>
  </TitlesOfParts>
  <Company>PARANDCO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Lenovo</cp:lastModifiedBy>
  <cp:revision>75</cp:revision>
  <dcterms:created xsi:type="dcterms:W3CDTF">2016-02-05T07:33:56Z</dcterms:created>
  <dcterms:modified xsi:type="dcterms:W3CDTF">2017-02-07T18:15:15Z</dcterms:modified>
</cp:coreProperties>
</file>